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72" r:id="rId4"/>
    <p:sldId id="263" r:id="rId5"/>
    <p:sldId id="257" r:id="rId6"/>
    <p:sldId id="261" r:id="rId7"/>
    <p:sldId id="264" r:id="rId8"/>
    <p:sldId id="265" r:id="rId9"/>
    <p:sldId id="277" r:id="rId10"/>
    <p:sldId id="258" r:id="rId11"/>
    <p:sldId id="275" r:id="rId12"/>
    <p:sldId id="278" r:id="rId13"/>
    <p:sldId id="267" r:id="rId14"/>
    <p:sldId id="259" r:id="rId15"/>
    <p:sldId id="266" r:id="rId16"/>
    <p:sldId id="260" r:id="rId1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92417" autoAdjust="0"/>
  </p:normalViewPr>
  <p:slideViewPr>
    <p:cSldViewPr>
      <p:cViewPr varScale="1">
        <p:scale>
          <a:sx n="100" d="100"/>
          <a:sy n="100" d="100"/>
        </p:scale>
        <p:origin x="-12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54" cy="464505"/>
          </a:xfrm>
          <a:prstGeom prst="rect">
            <a:avLst/>
          </a:prstGeom>
        </p:spPr>
        <p:txBody>
          <a:bodyPr vert="horz" lIns="92007" tIns="46003" rIns="92007" bIns="46003" rtlCol="0"/>
          <a:lstStyle>
            <a:lvl1pPr algn="l">
              <a:defRPr sz="1200"/>
            </a:lvl1pPr>
          </a:lstStyle>
          <a:p>
            <a:endParaRPr lang="en-US" dirty="0"/>
          </a:p>
        </p:txBody>
      </p:sp>
      <p:sp>
        <p:nvSpPr>
          <p:cNvPr id="3" name="Date Placeholder 2"/>
          <p:cNvSpPr>
            <a:spLocks noGrp="1"/>
          </p:cNvSpPr>
          <p:nvPr>
            <p:ph type="dt" idx="1"/>
          </p:nvPr>
        </p:nvSpPr>
        <p:spPr>
          <a:xfrm>
            <a:off x="3956248" y="0"/>
            <a:ext cx="3027154" cy="464505"/>
          </a:xfrm>
          <a:prstGeom prst="rect">
            <a:avLst/>
          </a:prstGeom>
        </p:spPr>
        <p:txBody>
          <a:bodyPr vert="horz" lIns="92007" tIns="46003" rIns="92007" bIns="46003" rtlCol="0"/>
          <a:lstStyle>
            <a:lvl1pPr algn="r">
              <a:defRPr sz="1200"/>
            </a:lvl1pPr>
          </a:lstStyle>
          <a:p>
            <a:fld id="{1318FCF2-1974-457E-909E-E4F2C753FD68}" type="datetimeFigureOut">
              <a:rPr lang="en-US" smtClean="0"/>
              <a:t>12/16/2016</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007" tIns="46003" rIns="92007" bIns="46003" rtlCol="0" anchor="ctr"/>
          <a:lstStyle/>
          <a:p>
            <a:endParaRPr lang="en-US" dirty="0"/>
          </a:p>
        </p:txBody>
      </p:sp>
      <p:sp>
        <p:nvSpPr>
          <p:cNvPr id="5" name="Notes Placeholder 4"/>
          <p:cNvSpPr>
            <a:spLocks noGrp="1"/>
          </p:cNvSpPr>
          <p:nvPr>
            <p:ph type="body" sz="quarter" idx="3"/>
          </p:nvPr>
        </p:nvSpPr>
        <p:spPr>
          <a:xfrm>
            <a:off x="698821" y="4410397"/>
            <a:ext cx="5587360" cy="4177345"/>
          </a:xfrm>
          <a:prstGeom prst="rect">
            <a:avLst/>
          </a:prstGeom>
        </p:spPr>
        <p:txBody>
          <a:bodyPr vert="horz" lIns="92007" tIns="46003" rIns="92007" bIns="460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600"/>
            <a:ext cx="3027154" cy="464505"/>
          </a:xfrm>
          <a:prstGeom prst="rect">
            <a:avLst/>
          </a:prstGeom>
        </p:spPr>
        <p:txBody>
          <a:bodyPr vert="horz" lIns="92007" tIns="46003" rIns="92007" bIns="460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248" y="8817600"/>
            <a:ext cx="3027154" cy="464505"/>
          </a:xfrm>
          <a:prstGeom prst="rect">
            <a:avLst/>
          </a:prstGeom>
        </p:spPr>
        <p:txBody>
          <a:bodyPr vert="horz" lIns="92007" tIns="46003" rIns="92007" bIns="46003" rtlCol="0" anchor="b"/>
          <a:lstStyle>
            <a:lvl1pPr algn="r">
              <a:defRPr sz="1200"/>
            </a:lvl1pPr>
          </a:lstStyle>
          <a:p>
            <a:fld id="{9677B496-C676-48F8-922A-2C6F8804BC2D}" type="slidenum">
              <a:rPr lang="en-US" smtClean="0"/>
              <a:t>‹#›</a:t>
            </a:fld>
            <a:endParaRPr lang="en-US" dirty="0"/>
          </a:p>
        </p:txBody>
      </p:sp>
    </p:spTree>
    <p:extLst>
      <p:ext uri="{BB962C8B-B14F-4D97-AF65-F5344CB8AC3E}">
        <p14:creationId xmlns:p14="http://schemas.microsoft.com/office/powerpoint/2010/main" val="209680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grants2.nih.gov/grants/policy/co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ethics of genetic</a:t>
            </a:r>
            <a:r>
              <a:rPr lang="en-US" baseline="0" dirty="0" smtClean="0"/>
              <a:t> and genomic research have received a great deal of attention due to several factors. Genetic testing can reveal a strong predisposition to future disease, making the information psychologically powerful and raising concerns about stigma and discrimination. </a:t>
            </a:r>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1</a:t>
            </a:fld>
            <a:endParaRPr lang="en-US" dirty="0"/>
          </a:p>
        </p:txBody>
      </p:sp>
    </p:spTree>
    <p:extLst>
      <p:ext uri="{BB962C8B-B14F-4D97-AF65-F5344CB8AC3E}">
        <p14:creationId xmlns:p14="http://schemas.microsoft.com/office/powerpoint/2010/main" val="3737042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Cambria Math" panose="02040503050406030204" pitchFamily="18" charset="0"/>
                <a:cs typeface="+mn-cs"/>
              </a:rPr>
              <a:t>The Clinical Laboratory Improvement Amendments Act of 1988 (CLIA) was enacted to help improve the quality of laboratory practices.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Cambria Math" panose="02040503050406030204" pitchFamily="18"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Cambria Math" panose="02040503050406030204" pitchFamily="18" charset="0"/>
                <a:cs typeface="+mn-cs"/>
              </a:rPr>
              <a:t>This type of research requires special attention to privacy and confidentiality, the role and scope of the valid consent process, and the appropriate approach to and process for the secondary use of data and stored biological samples.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10</a:t>
            </a:fld>
            <a:endParaRPr lang="en-US" dirty="0"/>
          </a:p>
        </p:txBody>
      </p:sp>
    </p:spTree>
    <p:extLst>
      <p:ext uri="{BB962C8B-B14F-4D97-AF65-F5344CB8AC3E}">
        <p14:creationId xmlns:p14="http://schemas.microsoft.com/office/powerpoint/2010/main" val="61378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Cambria Math" panose="02040503050406030204" pitchFamily="18" charset="0"/>
                <a:cs typeface="+mn-cs"/>
              </a:rPr>
              <a:t>The FDA has the broadest authority in terms of regulating the safety and effectiveness of genetic tests as medical devices under the Federal Food, Drug, and Cosmetic Act. </a:t>
            </a:r>
          </a:p>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11</a:t>
            </a:fld>
            <a:endParaRPr lang="en-US" dirty="0"/>
          </a:p>
        </p:txBody>
      </p:sp>
    </p:spTree>
    <p:extLst>
      <p:ext uri="{BB962C8B-B14F-4D97-AF65-F5344CB8AC3E}">
        <p14:creationId xmlns:p14="http://schemas.microsoft.com/office/powerpoint/2010/main" val="453879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15 U.S.C 54-</a:t>
            </a:r>
            <a:r>
              <a:rPr lang="en-US" b="1" baseline="0" dirty="0" smtClean="0"/>
              <a:t> Title 15 of the United States Code - </a:t>
            </a:r>
            <a:r>
              <a:rPr lang="en-US" b="0" baseline="0" dirty="0" smtClean="0"/>
              <a:t>False advertisements; Penalties</a:t>
            </a:r>
            <a:endParaRPr lang="en-US" b="0" dirty="0" smtClean="0"/>
          </a:p>
          <a:p>
            <a:endParaRPr lang="en-US" dirty="0" smtClean="0"/>
          </a:p>
          <a:p>
            <a:r>
              <a:rPr lang="en-US" b="1" dirty="0" smtClean="0"/>
              <a:t>False Advertisement</a:t>
            </a:r>
            <a:r>
              <a:rPr lang="en-US" dirty="0" smtClean="0"/>
              <a:t>: an advertisement is</a:t>
            </a:r>
          </a:p>
          <a:p>
            <a:r>
              <a:rPr lang="en-US" dirty="0" smtClean="0"/>
              <a:t>false if it is misleading in any material</a:t>
            </a:r>
          </a:p>
          <a:p>
            <a:r>
              <a:rPr lang="en-US" dirty="0" smtClean="0"/>
              <a:t>respect (taking into account not only</a:t>
            </a:r>
          </a:p>
          <a:p>
            <a:r>
              <a:rPr lang="en-US" dirty="0" smtClean="0"/>
              <a:t>representations made, but also the extent to</a:t>
            </a:r>
          </a:p>
          <a:p>
            <a:r>
              <a:rPr lang="en-US" dirty="0" smtClean="0"/>
              <a:t>which the advertisement fails to reveal facts</a:t>
            </a:r>
          </a:p>
          <a:p>
            <a:r>
              <a:rPr lang="en-US" dirty="0" smtClean="0"/>
              <a:t>material in the light of such representations</a:t>
            </a:r>
          </a:p>
          <a:p>
            <a:r>
              <a:rPr lang="en-US" dirty="0" smtClean="0"/>
              <a:t>or material with respect to consequences</a:t>
            </a:r>
          </a:p>
          <a:p>
            <a:r>
              <a:rPr lang="en-US" dirty="0" smtClean="0"/>
              <a:t>which may result from the use of the</a:t>
            </a:r>
          </a:p>
          <a:p>
            <a:r>
              <a:rPr lang="en-US" dirty="0" smtClean="0"/>
              <a:t>product or service).</a:t>
            </a:r>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12</a:t>
            </a:fld>
            <a:endParaRPr lang="en-US" dirty="0"/>
          </a:p>
        </p:txBody>
      </p:sp>
    </p:spTree>
    <p:extLst>
      <p:ext uri="{BB962C8B-B14F-4D97-AF65-F5344CB8AC3E}">
        <p14:creationId xmlns:p14="http://schemas.microsoft.com/office/powerpoint/2010/main" val="291821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Cambria Math" panose="02040503050406030204" pitchFamily="18" charset="0"/>
              </a:rPr>
              <a:t>Large Scale genomic studies funded by the National Institute of Health (NIH) must now de-identify and upload all data to central databases; these studies are complex, difficult, and expensive. Therefore, data sharing allows researchers to make maximum use of the information generated (NIH 2014)</a:t>
            </a:r>
            <a:endParaRPr lang="en-US" sz="10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ea typeface="Cambria Math"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a typeface="Cambria Math" panose="02040503050406030204" pitchFamily="18" charset="0"/>
              </a:rPr>
              <a:t>The Genomic Data Sharing (GDS) Policy </a:t>
            </a:r>
            <a:r>
              <a:rPr lang="en-US" sz="1200" dirty="0" smtClean="0">
                <a:ea typeface="Cambria Math" panose="02040503050406030204" pitchFamily="18" charset="0"/>
              </a:rPr>
              <a:t>applies to all NIH-funded research that generates large-scale human or non-human genomic data as well as the use of these data for subsequent research. </a:t>
            </a:r>
          </a:p>
          <a:p>
            <a:endParaRPr lang="en-US" dirty="0" smtClean="0"/>
          </a:p>
          <a:p>
            <a:endParaRPr lang="en-US" b="1" dirty="0" smtClean="0"/>
          </a:p>
          <a:p>
            <a:r>
              <a:rPr lang="en-US" sz="1200" b="1" dirty="0" smtClean="0">
                <a:latin typeface="Cambria" panose="02040503050406030204" pitchFamily="18" charset="0"/>
              </a:rPr>
              <a:t>45 CFR Part 46-Code of Federal Regulations</a:t>
            </a:r>
          </a:p>
          <a:p>
            <a:r>
              <a:rPr lang="en-US" sz="1200" dirty="0" smtClean="0">
                <a:latin typeface="Cambria" panose="02040503050406030204" pitchFamily="18" charset="0"/>
              </a:rPr>
              <a:t>TITLE 45</a:t>
            </a:r>
          </a:p>
          <a:p>
            <a:r>
              <a:rPr lang="en-US" sz="1200" dirty="0" smtClean="0">
                <a:latin typeface="Cambria" panose="02040503050406030204" pitchFamily="18" charset="0"/>
              </a:rPr>
              <a:t>PUBLIC WELFARE</a:t>
            </a:r>
          </a:p>
          <a:p>
            <a:r>
              <a:rPr lang="en-US" sz="1200" dirty="0" smtClean="0">
                <a:latin typeface="Cambria" panose="02040503050406030204" pitchFamily="18" charset="0"/>
              </a:rPr>
              <a:t>DEPARTMENT OF HEALTH AND HUMAN SERVICES</a:t>
            </a:r>
          </a:p>
          <a:p>
            <a:r>
              <a:rPr lang="en-US" sz="1200" dirty="0" smtClean="0">
                <a:latin typeface="Cambria" panose="02040503050406030204" pitchFamily="18" charset="0"/>
              </a:rPr>
              <a:t>PART 46</a:t>
            </a:r>
          </a:p>
          <a:p>
            <a:r>
              <a:rPr lang="en-US" sz="1200" dirty="0" smtClean="0">
                <a:latin typeface="Cambria" panose="02040503050406030204" pitchFamily="18" charset="0"/>
              </a:rPr>
              <a:t>PROTECTION OF HUMAN SUBJECTS</a:t>
            </a:r>
          </a:p>
          <a:p>
            <a:r>
              <a:rPr lang="en-US" sz="1200" dirty="0" smtClean="0">
                <a:latin typeface="Cambria" panose="02040503050406030204" pitchFamily="18" charset="0"/>
              </a:rPr>
              <a:t>***</a:t>
            </a:r>
          </a:p>
          <a:p>
            <a:r>
              <a:rPr lang="en-US" sz="1200" dirty="0" smtClean="0">
                <a:latin typeface="Cambria" panose="02040503050406030204" pitchFamily="18" charset="0"/>
              </a:rPr>
              <a:t>Revised January 15, 2009</a:t>
            </a:r>
          </a:p>
          <a:p>
            <a:r>
              <a:rPr lang="en-US" sz="1200" dirty="0" smtClean="0">
                <a:latin typeface="Cambria" panose="02040503050406030204" pitchFamily="18" charset="0"/>
              </a:rPr>
              <a:t>Effective July 14, 2009</a:t>
            </a:r>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13</a:t>
            </a:fld>
            <a:endParaRPr lang="en-US" dirty="0"/>
          </a:p>
        </p:txBody>
      </p:sp>
    </p:spTree>
    <p:extLst>
      <p:ext uri="{BB962C8B-B14F-4D97-AF65-F5344CB8AC3E}">
        <p14:creationId xmlns:p14="http://schemas.microsoft.com/office/powerpoint/2010/main" val="237413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14</a:t>
            </a:fld>
            <a:endParaRPr lang="en-US" dirty="0"/>
          </a:p>
        </p:txBody>
      </p:sp>
    </p:spTree>
    <p:extLst>
      <p:ext uri="{BB962C8B-B14F-4D97-AF65-F5344CB8AC3E}">
        <p14:creationId xmlns:p14="http://schemas.microsoft.com/office/powerpoint/2010/main" val="3176009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latin typeface="Times New Roman" panose="02020603050405020304" pitchFamily="18" charset="0"/>
                <a:cs typeface="Times New Roman" panose="02020603050405020304" pitchFamily="18" charset="0"/>
              </a:rPr>
              <a:t>University Health System is committed to protecting patient privacy and complying with HIPAA laws. When a staff member (discloses) provides a patient with another patient’s personal health information (PHI), the error is a wrongful disclosure. The Health System is required by HIPAA laws to mitigate, the risk of any harmful effects of the error. Harmful effects could result in a breach of PHI or even identify theft.</a:t>
            </a:r>
          </a:p>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15</a:t>
            </a:fld>
            <a:endParaRPr lang="en-US" dirty="0"/>
          </a:p>
        </p:txBody>
      </p:sp>
    </p:spTree>
    <p:extLst>
      <p:ext uri="{BB962C8B-B14F-4D97-AF65-F5344CB8AC3E}">
        <p14:creationId xmlns:p14="http://schemas.microsoft.com/office/powerpoint/2010/main" val="33348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16</a:t>
            </a:fld>
            <a:endParaRPr lang="en-US" dirty="0"/>
          </a:p>
        </p:txBody>
      </p:sp>
    </p:spTree>
    <p:extLst>
      <p:ext uri="{BB962C8B-B14F-4D97-AF65-F5344CB8AC3E}">
        <p14:creationId xmlns:p14="http://schemas.microsoft.com/office/powerpoint/2010/main" val="381224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2</a:t>
            </a:fld>
            <a:endParaRPr lang="en-US" dirty="0"/>
          </a:p>
        </p:txBody>
      </p:sp>
    </p:spTree>
    <p:extLst>
      <p:ext uri="{BB962C8B-B14F-4D97-AF65-F5344CB8AC3E}">
        <p14:creationId xmlns:p14="http://schemas.microsoft.com/office/powerpoint/2010/main" val="392897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3</a:t>
            </a:fld>
            <a:endParaRPr lang="en-US" dirty="0"/>
          </a:p>
        </p:txBody>
      </p:sp>
    </p:spTree>
    <p:extLst>
      <p:ext uri="{BB962C8B-B14F-4D97-AF65-F5344CB8AC3E}">
        <p14:creationId xmlns:p14="http://schemas.microsoft.com/office/powerpoint/2010/main" val="260460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4</a:t>
            </a:fld>
            <a:endParaRPr lang="en-US" dirty="0"/>
          </a:p>
        </p:txBody>
      </p:sp>
    </p:spTree>
    <p:extLst>
      <p:ext uri="{BB962C8B-B14F-4D97-AF65-F5344CB8AC3E}">
        <p14:creationId xmlns:p14="http://schemas.microsoft.com/office/powerpoint/2010/main" val="237297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Many people</a:t>
            </a:r>
            <a:r>
              <a:rPr lang="en-US" sz="1000" baseline="0" dirty="0" smtClean="0"/>
              <a:t> </a:t>
            </a:r>
            <a:r>
              <a:rPr lang="en-US" sz="1000" dirty="0" smtClean="0"/>
              <a:t>consider genetic privacy and confidentiality more important than the privacy and confidentiality for other types of health information. This could be because of concerns over increased risk of genetic discrimination and stigmatization. For most</a:t>
            </a:r>
            <a:r>
              <a:rPr lang="en-US" sz="1000" baseline="0" dirty="0" smtClean="0"/>
              <a:t> genetic studies, the physical risk to individuals is minimal, often involving no more than a blood draw, cheek scrapping, or use of biological tissues obtained in the course of clinical care. However, far more insidious are the risks that are psychosocial or financial in nature. </a:t>
            </a:r>
            <a:r>
              <a:rPr lang="en-US" sz="1000" dirty="0" smtClean="0"/>
              <a:t>Historically, genetic concepts and information have sometimes been misused to effect social and political ends thus the reason for monitoring. </a:t>
            </a:r>
            <a:endParaRPr lang="en-US" sz="1000" dirty="0"/>
          </a:p>
        </p:txBody>
      </p:sp>
      <p:sp>
        <p:nvSpPr>
          <p:cNvPr id="4" name="Slide Number Placeholder 3"/>
          <p:cNvSpPr>
            <a:spLocks noGrp="1"/>
          </p:cNvSpPr>
          <p:nvPr>
            <p:ph type="sldNum" sz="quarter" idx="10"/>
          </p:nvPr>
        </p:nvSpPr>
        <p:spPr/>
        <p:txBody>
          <a:bodyPr/>
          <a:lstStyle/>
          <a:p>
            <a:fld id="{9677B496-C676-48F8-922A-2C6F8804BC2D}" type="slidenum">
              <a:rPr lang="en-US" smtClean="0"/>
              <a:t>5</a:t>
            </a:fld>
            <a:endParaRPr lang="en-US" dirty="0"/>
          </a:p>
        </p:txBody>
      </p:sp>
    </p:spTree>
    <p:extLst>
      <p:ext uri="{BB962C8B-B14F-4D97-AF65-F5344CB8AC3E}">
        <p14:creationId xmlns:p14="http://schemas.microsoft.com/office/powerpoint/2010/main" val="236376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6</a:t>
            </a:fld>
            <a:endParaRPr lang="en-US" dirty="0"/>
          </a:p>
        </p:txBody>
      </p:sp>
    </p:spTree>
    <p:extLst>
      <p:ext uri="{BB962C8B-B14F-4D97-AF65-F5344CB8AC3E}">
        <p14:creationId xmlns:p14="http://schemas.microsoft.com/office/powerpoint/2010/main" val="135594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7</a:t>
            </a:fld>
            <a:endParaRPr lang="en-US" dirty="0"/>
          </a:p>
        </p:txBody>
      </p:sp>
    </p:spTree>
    <p:extLst>
      <p:ext uri="{BB962C8B-B14F-4D97-AF65-F5344CB8AC3E}">
        <p14:creationId xmlns:p14="http://schemas.microsoft.com/office/powerpoint/2010/main" val="34094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more information, visit: </a:t>
            </a:r>
            <a:r>
              <a:rPr lang="en-US" sz="1200" b="1" u="sng" kern="1200" dirty="0" smtClean="0">
                <a:solidFill>
                  <a:schemeClr val="tx1"/>
                </a:solidFill>
                <a:latin typeface="+mn-lt"/>
                <a:ea typeface="+mn-ea"/>
                <a:cs typeface="+mn-cs"/>
                <a:hlinkClick r:id="rId3"/>
              </a:rPr>
              <a:t>Certificates of Confidentiality Kiosk.</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8</a:t>
            </a:fld>
            <a:endParaRPr lang="en-US" dirty="0"/>
          </a:p>
        </p:txBody>
      </p:sp>
    </p:spTree>
    <p:extLst>
      <p:ext uri="{BB962C8B-B14F-4D97-AF65-F5344CB8AC3E}">
        <p14:creationId xmlns:p14="http://schemas.microsoft.com/office/powerpoint/2010/main" val="319277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77B496-C676-48F8-922A-2C6F8804BC2D}" type="slidenum">
              <a:rPr lang="en-US" smtClean="0"/>
              <a:t>9</a:t>
            </a:fld>
            <a:endParaRPr lang="en-US" dirty="0"/>
          </a:p>
        </p:txBody>
      </p:sp>
    </p:spTree>
    <p:extLst>
      <p:ext uri="{BB962C8B-B14F-4D97-AF65-F5344CB8AC3E}">
        <p14:creationId xmlns:p14="http://schemas.microsoft.com/office/powerpoint/2010/main" val="223672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16032984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3695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394395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600200"/>
            <a:ext cx="76200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323613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734477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1815914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2528622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30366015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16522223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11173765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AAA1D-0BDE-45FF-8C37-4005C6E9D502}" type="datetimeFigureOut">
              <a:rPr lang="en-US" smtClean="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43E7B4-9375-4AEC-AA56-32ABF1F42F13}" type="slidenum">
              <a:rPr lang="en-US" smtClean="0"/>
              <a:t>‹#›</a:t>
            </a:fld>
            <a:endParaRPr lang="en-US" dirty="0"/>
          </a:p>
        </p:txBody>
      </p:sp>
    </p:spTree>
    <p:extLst>
      <p:ext uri="{BB962C8B-B14F-4D97-AF65-F5344CB8AC3E}">
        <p14:creationId xmlns:p14="http://schemas.microsoft.com/office/powerpoint/2010/main" val="3173283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AAA1D-0BDE-45FF-8C37-4005C6E9D502}" type="datetimeFigureOut">
              <a:rPr lang="en-US" smtClean="0"/>
              <a:t>12/16/2016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3E7B4-9375-4AEC-AA56-32ABF1F42F13}" type="slidenum">
              <a:rPr lang="en-US" smtClean="0"/>
              <a:t>‹#›</a:t>
            </a:fld>
            <a:endParaRPr lang="en-US" dirty="0"/>
          </a:p>
        </p:txBody>
      </p:sp>
    </p:spTree>
    <p:extLst>
      <p:ext uri="{BB962C8B-B14F-4D97-AF65-F5344CB8AC3E}">
        <p14:creationId xmlns:p14="http://schemas.microsoft.com/office/powerpoint/2010/main" val="244787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da.gov/medicaldevices/deviceregulationandguidance/ivdregulatoryassistance/ucm124105.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da.gov/MedicalDevices/DeviceRegulationandGuidance/HowtoMarketYourDevice/InvestigationalDeviceExemptionIDE/default.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fda.gov/drugs/developmentapprovalprocess/howdrugsaredevelopedandapproved/approvalapplications/investigationalnewdrugindapplication/default.h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iffany.Mince@uhs-sa.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hyperlink" Target="http://grants.nih.gov/grants/guide/notice-files/NOT-OD-14-124.html" TargetMode="External"/><Relationship Id="rId13" Type="http://schemas.openxmlformats.org/officeDocument/2006/relationships/hyperlink" Target="https://www.genome.gov/27561291/points-to-consider-in-assessing-when-an-investigational-device-exemption-ide-might-be-needed/" TargetMode="External"/><Relationship Id="rId3" Type="http://schemas.openxmlformats.org/officeDocument/2006/relationships/hyperlink" Target="http://oba.od.nih.gov/oba/sacgt/reports/oversight_report.pdf" TargetMode="External"/><Relationship Id="rId7" Type="http://schemas.openxmlformats.org/officeDocument/2006/relationships/hyperlink" Target="http://www.report.nih.gov/NIHfactsheets/ViewFactSheet.aspx?csid=43&amp;key=G" TargetMode="External"/><Relationship Id="rId12" Type="http://schemas.openxmlformats.org/officeDocument/2006/relationships/hyperlink" Target="https://www.genome.gov/10002335/regulation-of-genetic-tes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enome.gov/10001733/genetic-testing-report/" TargetMode="External"/><Relationship Id="rId11" Type="http://schemas.openxmlformats.org/officeDocument/2006/relationships/hyperlink" Target="https://www.genome.gov/Pages/PolicyEthics/GeneticTesting/The_CLIA_Framework.pdf" TargetMode="External"/><Relationship Id="rId5" Type="http://schemas.openxmlformats.org/officeDocument/2006/relationships/hyperlink" Target="http://www.ghr.nlm.nih.gov/handbook/testing" TargetMode="External"/><Relationship Id="rId10" Type="http://schemas.openxmlformats.org/officeDocument/2006/relationships/hyperlink" Target="http://grants2.nih.gov/grants/policy/coc/" TargetMode="External"/><Relationship Id="rId4" Type="http://schemas.openxmlformats.org/officeDocument/2006/relationships/hyperlink" Target="http://www.genome.gov/10000667/1997-release-task-force-makes-final-recommendations-on-us-genetic-testing/" TargetMode="External"/><Relationship Id="rId9" Type="http://schemas.openxmlformats.org/officeDocument/2006/relationships/hyperlink" Target="http://www.genome.gov/2451985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genome.gov/10002335/regulation-of-genetic-tes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1165225"/>
          </a:xfrm>
        </p:spPr>
        <p:txBody>
          <a:bodyPr/>
          <a:lstStyle/>
          <a:p>
            <a:r>
              <a:rPr lang="en-US" b="1" dirty="0" smtClean="0">
                <a:ea typeface="Cambria Math" panose="02040503050406030204" pitchFamily="18" charset="0"/>
              </a:rPr>
              <a:t>Genetic Research</a:t>
            </a:r>
            <a:endParaRPr lang="en-US" b="1" dirty="0">
              <a:ea typeface="Cambria Math" panose="02040503050406030204" pitchFamily="18" charset="0"/>
            </a:endParaRPr>
          </a:p>
        </p:txBody>
      </p:sp>
      <p:sp>
        <p:nvSpPr>
          <p:cNvPr id="3" name="Subtitle 2"/>
          <p:cNvSpPr>
            <a:spLocks noGrp="1"/>
          </p:cNvSpPr>
          <p:nvPr>
            <p:ph type="subTitle" idx="1"/>
          </p:nvPr>
        </p:nvSpPr>
        <p:spPr>
          <a:xfrm>
            <a:off x="1447800" y="4724400"/>
            <a:ext cx="6400800" cy="685800"/>
          </a:xfrm>
        </p:spPr>
        <p:txBody>
          <a:bodyPr/>
          <a:lstStyle/>
          <a:p>
            <a:r>
              <a:rPr lang="en-US" dirty="0" smtClean="0">
                <a:latin typeface="Cambria Math" panose="02040503050406030204" pitchFamily="18" charset="0"/>
                <a:ea typeface="Cambria Math" panose="02040503050406030204" pitchFamily="18" charset="0"/>
              </a:rPr>
              <a:t>Research Compliance</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716573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750888"/>
          </a:xfrm>
        </p:spPr>
        <p:txBody>
          <a:bodyPr>
            <a:noAutofit/>
          </a:bodyPr>
          <a:lstStyle/>
          <a:p>
            <a:r>
              <a:rPr lang="en-US" sz="4000" b="1" dirty="0" smtClean="0"/>
              <a:t>Genetic Testing: CMS</a:t>
            </a:r>
            <a:endParaRPr lang="en-US" sz="4000" b="1" dirty="0"/>
          </a:p>
        </p:txBody>
      </p:sp>
      <p:sp>
        <p:nvSpPr>
          <p:cNvPr id="3" name="Content Placeholder 2"/>
          <p:cNvSpPr>
            <a:spLocks noGrp="1"/>
          </p:cNvSpPr>
          <p:nvPr>
            <p:ph idx="1"/>
          </p:nvPr>
        </p:nvSpPr>
        <p:spPr>
          <a:xfrm>
            <a:off x="685800" y="1447800"/>
            <a:ext cx="7620000" cy="4068763"/>
          </a:xfrm>
        </p:spPr>
        <p:txBody>
          <a:bodyPr/>
          <a:lstStyle/>
          <a:p>
            <a:pPr marL="0" lvl="0" indent="0">
              <a:buNone/>
            </a:pPr>
            <a:r>
              <a:rPr lang="en-US" altLang="en-US" sz="2000" dirty="0">
                <a:latin typeface="+mj-lt"/>
                <a:cs typeface="Arial" charset="0"/>
              </a:rPr>
              <a:t>CMS is responsible for regulating all clinical laboratories performing genetic testing, ensuring their compliance with the </a:t>
            </a:r>
            <a:r>
              <a:rPr lang="en-US" altLang="en-US" sz="2000" dirty="0">
                <a:latin typeface="+mj-lt"/>
                <a:cs typeface="Arial" charset="0"/>
                <a:hlinkClick r:id="rId3"/>
              </a:rPr>
              <a:t>Clinical Laboratory Improvement Amendments of 1988</a:t>
            </a:r>
            <a:r>
              <a:rPr lang="en-US" altLang="en-US" sz="2000" dirty="0">
                <a:latin typeface="+mj-lt"/>
                <a:cs typeface="Arial" charset="0"/>
              </a:rPr>
              <a:t> (CLIA). The objective of CLIA is to certify the clinical testing quality, including verification of the procedures used and the qualifications of the technicians processing the tests. </a:t>
            </a:r>
            <a:endParaRPr lang="en-US" altLang="en-US" sz="500" dirty="0">
              <a:latin typeface="+mj-lt"/>
              <a:cs typeface="Arial" charset="0"/>
            </a:endParaRPr>
          </a:p>
          <a:p>
            <a:pPr marL="0" indent="0">
              <a:buNone/>
            </a:pPr>
            <a:endParaRPr lang="en-US" dirty="0"/>
          </a:p>
        </p:txBody>
      </p:sp>
    </p:spTree>
    <p:extLst>
      <p:ext uri="{BB962C8B-B14F-4D97-AF65-F5344CB8AC3E}">
        <p14:creationId xmlns:p14="http://schemas.microsoft.com/office/powerpoint/2010/main" val="2789016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Genetic Testing </a:t>
            </a:r>
            <a:r>
              <a:rPr lang="en-US" b="1" dirty="0" smtClean="0"/>
              <a:t>: FDA</a:t>
            </a:r>
            <a:endParaRPr lang="en-US" dirty="0"/>
          </a:p>
        </p:txBody>
      </p:sp>
      <p:sp>
        <p:nvSpPr>
          <p:cNvPr id="3" name="Content Placeholder 2"/>
          <p:cNvSpPr>
            <a:spLocks noGrp="1"/>
          </p:cNvSpPr>
          <p:nvPr>
            <p:ph idx="1"/>
          </p:nvPr>
        </p:nvSpPr>
        <p:spPr>
          <a:xfrm>
            <a:off x="762000" y="1371601"/>
            <a:ext cx="7848600" cy="1981200"/>
          </a:xfrm>
        </p:spPr>
        <p:txBody>
          <a:bodyPr/>
          <a:lstStyle/>
          <a:p>
            <a:pPr marL="0" indent="0">
              <a:buNone/>
            </a:pPr>
            <a:r>
              <a:rPr lang="en-US" sz="1600" dirty="0" smtClean="0">
                <a:latin typeface="+mj-lt"/>
                <a:ea typeface="Cambria Math" panose="02040503050406030204" pitchFamily="18" charset="0"/>
              </a:rPr>
              <a:t>Congress granted FDA the authority to oversee the use of medical devices in clinical research in the same 1976 Medical Device Amendments as authorized their premarket review of commercially marketed devices. </a:t>
            </a:r>
            <a:endParaRPr lang="en-US" sz="1600" dirty="0">
              <a:latin typeface="+mj-lt"/>
              <a:ea typeface="Cambria Math" panose="02040503050406030204" pitchFamily="18" charset="0"/>
            </a:endParaRPr>
          </a:p>
          <a:p>
            <a:pPr lvl="1"/>
            <a:r>
              <a:rPr lang="en-US" sz="1400" dirty="0" smtClean="0">
                <a:latin typeface="+mj-lt"/>
                <a:ea typeface="Cambria Math" panose="02040503050406030204" pitchFamily="18" charset="0"/>
              </a:rPr>
              <a:t>The </a:t>
            </a:r>
            <a:r>
              <a:rPr lang="en-US" sz="1400" dirty="0">
                <a:latin typeface="+mj-lt"/>
                <a:ea typeface="Cambria Math" panose="02040503050406030204" pitchFamily="18" charset="0"/>
              </a:rPr>
              <a:t>degree of FDA oversight of a genetic test is based on its intended use and the risks posed by an inaccurate test result. The FDA categorizes medical devices, including genetic tests, into three separate classes, ranging from class I, for relatively low risk products, to class III, where tests are subject to the greatest level of scrutiny.</a:t>
            </a:r>
          </a:p>
          <a:p>
            <a:pPr marL="0" indent="0">
              <a:buNone/>
            </a:pPr>
            <a:endParaRPr lang="en-US" dirty="0"/>
          </a:p>
        </p:txBody>
      </p:sp>
      <p:sp>
        <p:nvSpPr>
          <p:cNvPr id="4" name="TextBox 3"/>
          <p:cNvSpPr txBox="1"/>
          <p:nvPr/>
        </p:nvSpPr>
        <p:spPr>
          <a:xfrm>
            <a:off x="685800" y="3124200"/>
            <a:ext cx="8229600" cy="1600438"/>
          </a:xfrm>
          <a:prstGeom prst="rect">
            <a:avLst/>
          </a:prstGeom>
          <a:noFill/>
        </p:spPr>
        <p:txBody>
          <a:bodyPr wrap="square" rtlCol="0">
            <a:spAutoFit/>
          </a:bodyPr>
          <a:lstStyle/>
          <a:p>
            <a:r>
              <a:rPr lang="en-US" sz="1400" dirty="0">
                <a:latin typeface="+mj-lt"/>
              </a:rPr>
              <a:t>With genome, exome, and targeted panels from advanced sequencing platforms now being tested in clinical settings, some studies involving these technologies will require an </a:t>
            </a:r>
            <a:r>
              <a:rPr lang="en-US" sz="1400" dirty="0">
                <a:latin typeface="+mj-lt"/>
                <a:hlinkClick r:id="rId3"/>
              </a:rPr>
              <a:t>Investigational Device Exemptions</a:t>
            </a:r>
            <a:r>
              <a:rPr lang="en-US" sz="1400" dirty="0">
                <a:latin typeface="+mj-lt"/>
              </a:rPr>
              <a:t> (IDE) from the FDA before enrolling participants. The IDE-similar to the </a:t>
            </a:r>
            <a:r>
              <a:rPr lang="en-US" sz="1400" dirty="0">
                <a:latin typeface="+mj-lt"/>
                <a:hlinkClick r:id="rId4"/>
              </a:rPr>
              <a:t>Investigational New Drug application</a:t>
            </a:r>
            <a:r>
              <a:rPr lang="en-US" sz="1400" dirty="0">
                <a:latin typeface="+mj-lt"/>
              </a:rPr>
              <a:t> (IND) - is designed to ensure that there is appropriate oversight of the research use of new medical devices that have not been cleared or approved by FDA. It requires investigators to provide FDA with information on the device being used in the study, including the analytic validity for the researchers' intended use (i.e., whether the test measures what the researchers believe it measures).</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76800"/>
            <a:ext cx="3629025" cy="108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725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143000"/>
          </a:xfrm>
        </p:spPr>
        <p:txBody>
          <a:bodyPr>
            <a:normAutofit fontScale="90000"/>
          </a:bodyPr>
          <a:lstStyle/>
          <a:p>
            <a:r>
              <a:rPr lang="en-US" b="1" dirty="0" smtClean="0"/>
              <a:t>Genetic Testing Federal Trade Commission Act (FTCA)</a:t>
            </a:r>
            <a:endParaRPr lang="en-US" b="1" dirty="0"/>
          </a:p>
        </p:txBody>
      </p:sp>
      <p:sp>
        <p:nvSpPr>
          <p:cNvPr id="3" name="Content Placeholder 2"/>
          <p:cNvSpPr>
            <a:spLocks noGrp="1"/>
          </p:cNvSpPr>
          <p:nvPr>
            <p:ph idx="1"/>
          </p:nvPr>
        </p:nvSpPr>
        <p:spPr>
          <a:xfrm>
            <a:off x="609600" y="1600200"/>
            <a:ext cx="7620000" cy="4525963"/>
          </a:xfrm>
        </p:spPr>
        <p:txBody>
          <a:bodyPr>
            <a:normAutofit/>
          </a:bodyPr>
          <a:lstStyle/>
          <a:p>
            <a:pPr marL="0" indent="0">
              <a:buNone/>
            </a:pPr>
            <a:r>
              <a:rPr lang="en-US" sz="2000" b="1" dirty="0" smtClean="0">
                <a:latin typeface="+mj-lt"/>
              </a:rPr>
              <a:t>The FTCA- </a:t>
            </a:r>
            <a:r>
              <a:rPr lang="en-US" sz="2000" dirty="0" smtClean="0">
                <a:latin typeface="+mj-lt"/>
              </a:rPr>
              <a:t>prevents false advertisements for foods, drugs, devices, and services prohibited (15 U.S.C. 54) </a:t>
            </a:r>
          </a:p>
          <a:p>
            <a:pPr lvl="1"/>
            <a:r>
              <a:rPr lang="en-US" sz="2000" dirty="0" smtClean="0">
                <a:latin typeface="+mj-lt"/>
              </a:rPr>
              <a:t>Includes marketers of genetic tests and Ad Claims</a:t>
            </a:r>
          </a:p>
          <a:p>
            <a:pPr lvl="1"/>
            <a:r>
              <a:rPr lang="en-US" sz="2000" dirty="0" smtClean="0">
                <a:latin typeface="+mj-lt"/>
              </a:rPr>
              <a:t>Prevents unfair or deceptive acts or practices</a:t>
            </a:r>
            <a:endParaRPr lang="en-US" sz="2000" dirty="0">
              <a:latin typeface="+mj-lt"/>
            </a:endParaRPr>
          </a:p>
          <a:p>
            <a:pPr marL="0" indent="0">
              <a:buNone/>
            </a:pPr>
            <a:endParaRPr lang="en-US" sz="2000" b="1" dirty="0" smtClean="0">
              <a:latin typeface="+mj-lt"/>
            </a:endParaRPr>
          </a:p>
          <a:p>
            <a:pPr marL="0" indent="0">
              <a:buNone/>
            </a:pPr>
            <a:r>
              <a:rPr lang="en-US" sz="2000" b="1" dirty="0" smtClean="0">
                <a:latin typeface="+mj-lt"/>
              </a:rPr>
              <a:t>FTC-FDA </a:t>
            </a:r>
            <a:r>
              <a:rPr lang="en-US" sz="2000" b="1" dirty="0">
                <a:latin typeface="+mj-lt"/>
              </a:rPr>
              <a:t>Liaison Agreement</a:t>
            </a:r>
          </a:p>
          <a:p>
            <a:pPr marL="0" indent="0">
              <a:buNone/>
            </a:pPr>
            <a:r>
              <a:rPr lang="en-US" sz="2000" dirty="0" smtClean="0">
                <a:latin typeface="+mj-lt"/>
              </a:rPr>
              <a:t>Since </a:t>
            </a:r>
            <a:r>
              <a:rPr lang="en-US" sz="2000" dirty="0">
                <a:latin typeface="+mj-lt"/>
              </a:rPr>
              <a:t>1954, agencies have operated under </a:t>
            </a:r>
            <a:r>
              <a:rPr lang="en-US" sz="2000" dirty="0" smtClean="0">
                <a:latin typeface="+mj-lt"/>
              </a:rPr>
              <a:t>a formal </a:t>
            </a:r>
            <a:r>
              <a:rPr lang="en-US" sz="2000" dirty="0">
                <a:latin typeface="+mj-lt"/>
              </a:rPr>
              <a:t>agreement which provides that:</a:t>
            </a:r>
          </a:p>
          <a:p>
            <a:r>
              <a:rPr lang="en-US" sz="2000" b="1" dirty="0" smtClean="0">
                <a:latin typeface="+mj-lt"/>
              </a:rPr>
              <a:t>FTC</a:t>
            </a:r>
            <a:r>
              <a:rPr lang="en-US" sz="2000" dirty="0" smtClean="0">
                <a:latin typeface="+mj-lt"/>
              </a:rPr>
              <a:t> </a:t>
            </a:r>
            <a:r>
              <a:rPr lang="en-US" sz="2000" dirty="0">
                <a:latin typeface="+mj-lt"/>
              </a:rPr>
              <a:t>has primary jurisdiction for the </a:t>
            </a:r>
            <a:r>
              <a:rPr lang="en-US" sz="2000" dirty="0" smtClean="0">
                <a:latin typeface="+mj-lt"/>
              </a:rPr>
              <a:t>advertising of </a:t>
            </a:r>
            <a:r>
              <a:rPr lang="en-US" sz="2000" dirty="0">
                <a:latin typeface="+mj-lt"/>
              </a:rPr>
              <a:t>foods (including supplements), OTC </a:t>
            </a:r>
            <a:r>
              <a:rPr lang="en-US" sz="2000" dirty="0" smtClean="0">
                <a:latin typeface="+mj-lt"/>
              </a:rPr>
              <a:t>drugs, devices </a:t>
            </a:r>
            <a:r>
              <a:rPr lang="en-US" sz="2000" dirty="0">
                <a:latin typeface="+mj-lt"/>
              </a:rPr>
              <a:t>and cosmetics;</a:t>
            </a:r>
          </a:p>
          <a:p>
            <a:r>
              <a:rPr lang="en-US" sz="2000" b="1" dirty="0" smtClean="0">
                <a:latin typeface="+mj-lt"/>
              </a:rPr>
              <a:t>FDA</a:t>
            </a:r>
            <a:r>
              <a:rPr lang="en-US" sz="2000" dirty="0" smtClean="0">
                <a:latin typeface="+mj-lt"/>
              </a:rPr>
              <a:t> </a:t>
            </a:r>
            <a:r>
              <a:rPr lang="en-US" sz="2000" dirty="0">
                <a:latin typeface="+mj-lt"/>
              </a:rPr>
              <a:t>has primary jurisdiction for the labeling </a:t>
            </a:r>
            <a:r>
              <a:rPr lang="en-US" sz="2000" dirty="0" smtClean="0">
                <a:latin typeface="+mj-lt"/>
              </a:rPr>
              <a:t>of the </a:t>
            </a:r>
            <a:r>
              <a:rPr lang="en-US" sz="2000" dirty="0">
                <a:latin typeface="+mj-lt"/>
              </a:rPr>
              <a:t>products and for both advertising </a:t>
            </a:r>
            <a:r>
              <a:rPr lang="en-US" sz="2000" dirty="0" smtClean="0">
                <a:latin typeface="+mj-lt"/>
              </a:rPr>
              <a:t>and labeling </a:t>
            </a:r>
            <a:r>
              <a:rPr lang="en-US" sz="2000" dirty="0">
                <a:latin typeface="+mj-lt"/>
              </a:rPr>
              <a:t>of prescription drugs by manufacturers</a:t>
            </a:r>
          </a:p>
        </p:txBody>
      </p:sp>
    </p:spTree>
    <p:extLst>
      <p:ext uri="{BB962C8B-B14F-4D97-AF65-F5344CB8AC3E}">
        <p14:creationId xmlns:p14="http://schemas.microsoft.com/office/powerpoint/2010/main" val="26228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a:t>Genetic </a:t>
            </a:r>
            <a:r>
              <a:rPr lang="en-US" sz="4000" b="1" dirty="0" smtClean="0"/>
              <a:t>Testing: NIH</a:t>
            </a:r>
            <a:endParaRPr lang="en-US" sz="4000" b="1" dirty="0"/>
          </a:p>
        </p:txBody>
      </p:sp>
      <p:sp>
        <p:nvSpPr>
          <p:cNvPr id="5" name="TextBox 4"/>
          <p:cNvSpPr txBox="1"/>
          <p:nvPr/>
        </p:nvSpPr>
        <p:spPr>
          <a:xfrm>
            <a:off x="436808" y="894471"/>
            <a:ext cx="8382000" cy="4524315"/>
          </a:xfrm>
          <a:prstGeom prst="rect">
            <a:avLst/>
          </a:prstGeom>
          <a:noFill/>
        </p:spPr>
        <p:txBody>
          <a:bodyPr wrap="square" rtlCol="0">
            <a:spAutoFit/>
          </a:bodyPr>
          <a:lstStyle/>
          <a:p>
            <a:r>
              <a:rPr lang="en-US" sz="1200" dirty="0" smtClean="0">
                <a:latin typeface="Cambria" panose="02040503050406030204" pitchFamily="18" charset="0"/>
              </a:rPr>
              <a:t>NIH</a:t>
            </a:r>
            <a:r>
              <a:rPr lang="en-US" sz="1200" dirty="0">
                <a:latin typeface="Cambria" panose="02040503050406030204" pitchFamily="18" charset="0"/>
              </a:rPr>
              <a:t>: Beginning on </a:t>
            </a:r>
            <a:r>
              <a:rPr lang="en-US" sz="1200" dirty="0" smtClean="0">
                <a:latin typeface="Cambria" panose="02040503050406030204" pitchFamily="18" charset="0"/>
              </a:rPr>
              <a:t>1/25/2015, </a:t>
            </a:r>
            <a:r>
              <a:rPr lang="en-US" sz="1200" dirty="0">
                <a:latin typeface="Cambria" panose="02040503050406030204" pitchFamily="18" charset="0"/>
              </a:rPr>
              <a:t>studies proposing to use genomic data from cell lines or clinical specimens that were created or collected after this date, </a:t>
            </a:r>
            <a:r>
              <a:rPr lang="en-US" sz="1200" dirty="0" smtClean="0">
                <a:latin typeface="Cambria" panose="02040503050406030204" pitchFamily="18" charset="0"/>
              </a:rPr>
              <a:t>the NIH </a:t>
            </a:r>
            <a:r>
              <a:rPr lang="en-US" sz="1200" dirty="0">
                <a:latin typeface="Cambria" panose="02040503050406030204" pitchFamily="18" charset="0"/>
              </a:rPr>
              <a:t>expects that informed consent for future research use and broad data sharing will be obtained even for cell lines or specimens that are de-identified. If there are compelling scientific reasons to use data or specimens collected after this date that do not have such consent, exceptions can be made (NIH 2014).</a:t>
            </a:r>
          </a:p>
          <a:p>
            <a:endParaRPr lang="en-US" sz="1200" dirty="0">
              <a:latin typeface="Cambria" panose="02040503050406030204" pitchFamily="18" charset="0"/>
            </a:endParaRPr>
          </a:p>
          <a:p>
            <a:r>
              <a:rPr lang="en-US" sz="1200" dirty="0">
                <a:latin typeface="Cambria" panose="02040503050406030204" pitchFamily="18" charset="0"/>
              </a:rPr>
              <a:t>NIH Policy: Institutional Certification When Submitting Data (NIH 2014) - The Institutional Certification should state whether the data will be submitted to an unrestricted- or controlled-access database. For submissions to controlled access and, as appropriate for unrestricted access, the Institutional Certification should assure that:</a:t>
            </a:r>
          </a:p>
          <a:p>
            <a:endParaRPr lang="en-US" sz="1200" dirty="0">
              <a:latin typeface="Cambria" panose="02040503050406030204" pitchFamily="18" charset="0"/>
            </a:endParaRPr>
          </a:p>
          <a:p>
            <a:pPr>
              <a:buFont typeface="Arial"/>
              <a:buChar char="•"/>
            </a:pPr>
            <a:r>
              <a:rPr lang="en-US" sz="1200" dirty="0">
                <a:latin typeface="Cambria" panose="02040503050406030204" pitchFamily="18" charset="0"/>
              </a:rPr>
              <a:t>The data submission is consistent, as appropriate, with applicable national, tribal, and state laws and regulations as well as relevant institutional policies;</a:t>
            </a:r>
          </a:p>
          <a:p>
            <a:pPr>
              <a:buFont typeface="Arial"/>
              <a:buChar char="•"/>
            </a:pPr>
            <a:r>
              <a:rPr lang="en-US" sz="1200" dirty="0">
                <a:latin typeface="Cambria" panose="02040503050406030204" pitchFamily="18" charset="0"/>
              </a:rPr>
              <a:t>Any limitations on the research use of the data, as expressed in the informed consent documents, are delineated;</a:t>
            </a:r>
          </a:p>
          <a:p>
            <a:pPr>
              <a:buFont typeface="Arial"/>
              <a:buChar char="•"/>
            </a:pPr>
            <a:r>
              <a:rPr lang="en-US" sz="1200" dirty="0">
                <a:latin typeface="Cambria" panose="02040503050406030204" pitchFamily="18" charset="0"/>
              </a:rPr>
              <a:t>The identities of research participants will not be disclosed to NIH-designated data repositories; and</a:t>
            </a:r>
          </a:p>
          <a:p>
            <a:pPr>
              <a:buFont typeface="Arial"/>
              <a:buChar char="•"/>
            </a:pPr>
            <a:r>
              <a:rPr lang="en-US" sz="1200" dirty="0">
                <a:latin typeface="Cambria" panose="02040503050406030204" pitchFamily="18" charset="0"/>
              </a:rPr>
              <a:t>An IRB, privacy board, and/or equivalent body, as applicable, has reviewed the investigator's proposal for data submission and assures that:</a:t>
            </a:r>
          </a:p>
          <a:p>
            <a:pPr marL="742950" lvl="1" indent="-285750">
              <a:buFont typeface="Arial"/>
              <a:buChar char="•"/>
            </a:pPr>
            <a:r>
              <a:rPr lang="en-US" sz="1200" dirty="0">
                <a:latin typeface="Cambria" panose="02040503050406030204" pitchFamily="18" charset="0"/>
              </a:rPr>
              <a:t>The protocol for the collection of genomic and phenotypic data is consistent with 45 CFR Part 46;</a:t>
            </a:r>
          </a:p>
          <a:p>
            <a:pPr marL="742950" lvl="1" indent="-285750">
              <a:buFont typeface="Arial"/>
              <a:buChar char="•"/>
            </a:pPr>
            <a:r>
              <a:rPr lang="en-US" sz="1200" dirty="0">
                <a:latin typeface="Cambria" panose="02040503050406030204" pitchFamily="18" charset="0"/>
              </a:rPr>
              <a:t>Data submission and subsequent data sharing for research purposes are consistent with the informed consent of the study participants from whom the data were obtained;</a:t>
            </a:r>
          </a:p>
          <a:p>
            <a:pPr marL="742950" lvl="1" indent="-285750">
              <a:buFont typeface="Arial"/>
              <a:buChar char="•"/>
            </a:pPr>
            <a:r>
              <a:rPr lang="en-US" sz="1200" dirty="0">
                <a:latin typeface="Cambria" panose="02040503050406030204" pitchFamily="18" charset="0"/>
              </a:rPr>
              <a:t>Consideration was given to risks to individual participants and their families associated with the data submitted to NIH-designated data repositories and subsequent sharing;</a:t>
            </a:r>
          </a:p>
          <a:p>
            <a:pPr marL="742950" lvl="1" indent="-285750">
              <a:buFont typeface="Arial"/>
              <a:buChar char="•"/>
            </a:pPr>
            <a:r>
              <a:rPr lang="en-US" sz="1200" dirty="0">
                <a:latin typeface="Cambria" panose="02040503050406030204" pitchFamily="18" charset="0"/>
              </a:rPr>
              <a:t>To the extent relevant and possible, consideration was given to risks to groups or populations associated with submitting data to NIH-designated data repositories and subsequent sharing; and</a:t>
            </a:r>
          </a:p>
          <a:p>
            <a:pPr marL="742950" lvl="1" indent="-285750">
              <a:buFont typeface="Arial"/>
              <a:buChar char="•"/>
            </a:pPr>
            <a:r>
              <a:rPr lang="en-US" sz="1200" dirty="0">
                <a:latin typeface="Cambria" panose="02040503050406030204" pitchFamily="18" charset="0"/>
              </a:rPr>
              <a:t>The investigator's plan for de-identifying datasets is consistent with the standards </a:t>
            </a:r>
            <a:r>
              <a:rPr lang="en-US" sz="1200" dirty="0" smtClean="0">
                <a:latin typeface="Cambria" panose="02040503050406030204" pitchFamily="18" charset="0"/>
              </a:rPr>
              <a:t>outlined in the NIH Genetic Data Sharing Policy</a:t>
            </a:r>
            <a:endParaRPr lang="en-US" sz="1200" dirty="0">
              <a:latin typeface="Cambria" panose="02040503050406030204" pitchFamily="18" charset="0"/>
            </a:endParaRPr>
          </a:p>
        </p:txBody>
      </p:sp>
      <p:sp>
        <p:nvSpPr>
          <p:cNvPr id="3" name="Rectangle 2"/>
          <p:cNvSpPr/>
          <p:nvPr/>
        </p:nvSpPr>
        <p:spPr>
          <a:xfrm>
            <a:off x="609600" y="5548648"/>
            <a:ext cx="6321381" cy="830997"/>
          </a:xfrm>
          <a:prstGeom prst="rect">
            <a:avLst/>
          </a:prstGeom>
          <a:solidFill>
            <a:schemeClr val="tx2">
              <a:lumMod val="20000"/>
              <a:lumOff val="80000"/>
            </a:schemeClr>
          </a:solidFill>
        </p:spPr>
        <p:txBody>
          <a:bodyPr wrap="square">
            <a:spAutoFit/>
          </a:bodyPr>
          <a:lstStyle/>
          <a:p>
            <a:r>
              <a:rPr lang="en-US" sz="1200" b="1" dirty="0" smtClean="0">
                <a:latin typeface="+mj-lt"/>
              </a:rPr>
              <a:t>Certificates </a:t>
            </a:r>
            <a:r>
              <a:rPr lang="en-US" sz="1200" b="1" dirty="0">
                <a:latin typeface="+mj-lt"/>
              </a:rPr>
              <a:t>of </a:t>
            </a:r>
            <a:r>
              <a:rPr lang="en-US" sz="1200" b="1" dirty="0" smtClean="0">
                <a:latin typeface="+mj-lt"/>
              </a:rPr>
              <a:t>Confidentiality</a:t>
            </a:r>
            <a:endParaRPr lang="en-US" sz="1200" b="1" dirty="0">
              <a:latin typeface="+mj-lt"/>
            </a:endParaRPr>
          </a:p>
          <a:p>
            <a:r>
              <a:rPr lang="en-US" sz="1200" dirty="0">
                <a:latin typeface="+mj-lt"/>
              </a:rPr>
              <a:t>For studies in which identifiable, sensitive information is being accessed (HIV status, history of alcoholism, mental illness, etc.), the investigator may obtain protection from subpoena of his/her records by receiving a study specific Certificate of Confidentiality from the NIH. </a:t>
            </a:r>
            <a:endParaRPr lang="en-US" sz="1050" dirty="0">
              <a:latin typeface="+mj-lt"/>
            </a:endParaRPr>
          </a:p>
        </p:txBody>
      </p:sp>
    </p:spTree>
    <p:extLst>
      <p:ext uri="{BB962C8B-B14F-4D97-AF65-F5344CB8AC3E}">
        <p14:creationId xmlns:p14="http://schemas.microsoft.com/office/powerpoint/2010/main" val="2027913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788" y="387531"/>
            <a:ext cx="6705600" cy="533400"/>
          </a:xfrm>
        </p:spPr>
        <p:txBody>
          <a:bodyPr>
            <a:normAutofit fontScale="90000"/>
          </a:bodyPr>
          <a:lstStyle/>
          <a:p>
            <a:r>
              <a:rPr lang="en-US" b="1" dirty="0" smtClean="0"/>
              <a:t>Genetic Protocol</a:t>
            </a:r>
            <a:endParaRPr lang="en-US" b="1" dirty="0"/>
          </a:p>
        </p:txBody>
      </p:sp>
      <p:sp>
        <p:nvSpPr>
          <p:cNvPr id="4" name="Rectangle 3"/>
          <p:cNvSpPr/>
          <p:nvPr/>
        </p:nvSpPr>
        <p:spPr>
          <a:xfrm>
            <a:off x="304800" y="533400"/>
            <a:ext cx="8534400" cy="5447645"/>
          </a:xfrm>
          <a:prstGeom prst="rect">
            <a:avLst/>
          </a:prstGeom>
        </p:spPr>
        <p:txBody>
          <a:bodyPr wrap="square">
            <a:spAutoFit/>
          </a:bodyPr>
          <a:lstStyle/>
          <a:p>
            <a:pPr>
              <a:lnSpc>
                <a:spcPct val="150000"/>
              </a:lnSpc>
            </a:pPr>
            <a:endParaRPr lang="en-US" dirty="0">
              <a:solidFill>
                <a:srgbClr val="000000"/>
              </a:solidFill>
              <a:latin typeface="+mj-lt"/>
            </a:endParaRPr>
          </a:p>
          <a:p>
            <a:pPr marL="342900" indent="-342900">
              <a:lnSpc>
                <a:spcPct val="150000"/>
              </a:lnSpc>
              <a:buFont typeface="+mj-lt"/>
              <a:buAutoNum type="arabicPeriod"/>
            </a:pPr>
            <a:r>
              <a:rPr lang="en-US" sz="1600" dirty="0">
                <a:solidFill>
                  <a:srgbClr val="000000"/>
                </a:solidFill>
                <a:latin typeface="+mj-lt"/>
              </a:rPr>
              <a:t>Try to </a:t>
            </a:r>
            <a:r>
              <a:rPr lang="en-US" sz="1600" dirty="0" smtClean="0">
                <a:solidFill>
                  <a:srgbClr val="000000"/>
                </a:solidFill>
                <a:latin typeface="+mj-lt"/>
              </a:rPr>
              <a:t>determine if </a:t>
            </a:r>
            <a:r>
              <a:rPr lang="en-US" sz="1600" dirty="0">
                <a:solidFill>
                  <a:srgbClr val="000000"/>
                </a:solidFill>
                <a:latin typeface="+mj-lt"/>
              </a:rPr>
              <a:t>genetic testing is part of the study, if </a:t>
            </a:r>
            <a:r>
              <a:rPr lang="en-US" sz="1600" dirty="0" smtClean="0">
                <a:solidFill>
                  <a:srgbClr val="000000"/>
                </a:solidFill>
                <a:latin typeface="+mj-lt"/>
              </a:rPr>
              <a:t>necessary</a:t>
            </a:r>
          </a:p>
          <a:p>
            <a:pPr lvl="1">
              <a:lnSpc>
                <a:spcPct val="150000"/>
              </a:lnSpc>
            </a:pPr>
            <a:r>
              <a:rPr lang="en-US" sz="1400" dirty="0" smtClean="0">
                <a:solidFill>
                  <a:srgbClr val="000000"/>
                </a:solidFill>
                <a:latin typeface="+mj-lt"/>
              </a:rPr>
              <a:t>	</a:t>
            </a:r>
            <a:r>
              <a:rPr lang="en-US" sz="1400" b="1" dirty="0" smtClean="0">
                <a:solidFill>
                  <a:srgbClr val="000000"/>
                </a:solidFill>
                <a:latin typeface="+mj-lt"/>
              </a:rPr>
              <a:t>The IRB receives and reviews the relevant information to evaluate  the research studies 	(AAHRRP Element II.2.D)</a:t>
            </a:r>
            <a:endParaRPr lang="en-US" sz="1400" b="1" dirty="0">
              <a:solidFill>
                <a:srgbClr val="000000"/>
              </a:solidFill>
              <a:latin typeface="+mj-lt"/>
            </a:endParaRPr>
          </a:p>
          <a:p>
            <a:pPr marL="342900" indent="-342900">
              <a:lnSpc>
                <a:spcPct val="150000"/>
              </a:lnSpc>
              <a:buFont typeface="+mj-lt"/>
              <a:buAutoNum type="arabicPeriod"/>
            </a:pPr>
            <a:r>
              <a:rPr lang="en-US" sz="1600" dirty="0">
                <a:solidFill>
                  <a:srgbClr val="000000"/>
                </a:solidFill>
                <a:latin typeface="+mj-lt"/>
              </a:rPr>
              <a:t>Determine whether or not the information is </a:t>
            </a:r>
            <a:r>
              <a:rPr lang="en-US" sz="1600" dirty="0" smtClean="0">
                <a:solidFill>
                  <a:srgbClr val="000000"/>
                </a:solidFill>
                <a:latin typeface="+mj-lt"/>
              </a:rPr>
              <a:t>necessary to </a:t>
            </a:r>
            <a:r>
              <a:rPr lang="en-US" sz="1600" dirty="0">
                <a:solidFill>
                  <a:srgbClr val="000000"/>
                </a:solidFill>
                <a:latin typeface="+mj-lt"/>
              </a:rPr>
              <a:t>achieve study </a:t>
            </a:r>
            <a:r>
              <a:rPr lang="en-US" sz="1600" dirty="0" smtClean="0">
                <a:solidFill>
                  <a:srgbClr val="000000"/>
                </a:solidFill>
                <a:latin typeface="+mj-lt"/>
              </a:rPr>
              <a:t>goal </a:t>
            </a:r>
          </a:p>
          <a:p>
            <a:pPr lvl="1">
              <a:lnSpc>
                <a:spcPct val="150000"/>
              </a:lnSpc>
            </a:pPr>
            <a:r>
              <a:rPr lang="en-US" sz="1400" dirty="0" smtClean="0">
                <a:solidFill>
                  <a:srgbClr val="000000"/>
                </a:solidFill>
                <a:latin typeface="+mj-lt"/>
              </a:rPr>
              <a:t>	</a:t>
            </a:r>
            <a:r>
              <a:rPr lang="en-US" sz="1400" b="1" dirty="0" smtClean="0">
                <a:solidFill>
                  <a:srgbClr val="000000"/>
                </a:solidFill>
                <a:latin typeface="+mj-lt"/>
              </a:rPr>
              <a:t>Risks to subjects are minimized (45 CFR 46.111 (a)(1))</a:t>
            </a:r>
            <a:endParaRPr lang="en-US" sz="1400" b="1" dirty="0">
              <a:solidFill>
                <a:srgbClr val="000000"/>
              </a:solidFill>
              <a:latin typeface="+mj-lt"/>
            </a:endParaRPr>
          </a:p>
          <a:p>
            <a:pPr marL="342900" indent="-342900">
              <a:lnSpc>
                <a:spcPct val="150000"/>
              </a:lnSpc>
              <a:buFont typeface="+mj-lt"/>
              <a:buAutoNum type="arabicPeriod"/>
            </a:pPr>
            <a:r>
              <a:rPr lang="en-US" sz="1600" dirty="0">
                <a:solidFill>
                  <a:srgbClr val="000000"/>
                </a:solidFill>
                <a:latin typeface="+mj-lt"/>
              </a:rPr>
              <a:t>Ensure proper </a:t>
            </a:r>
            <a:r>
              <a:rPr lang="en-US" sz="1600" dirty="0" smtClean="0">
                <a:solidFill>
                  <a:srgbClr val="000000"/>
                </a:solidFill>
                <a:latin typeface="+mj-lt"/>
              </a:rPr>
              <a:t>safeguards are </a:t>
            </a:r>
            <a:r>
              <a:rPr lang="en-US" sz="1600" dirty="0">
                <a:solidFill>
                  <a:srgbClr val="000000"/>
                </a:solidFill>
                <a:latin typeface="+mj-lt"/>
              </a:rPr>
              <a:t>in </a:t>
            </a:r>
            <a:r>
              <a:rPr lang="en-US" sz="1600" dirty="0" smtClean="0">
                <a:solidFill>
                  <a:srgbClr val="000000"/>
                </a:solidFill>
                <a:latin typeface="+mj-lt"/>
              </a:rPr>
              <a:t>place to protect information.</a:t>
            </a:r>
          </a:p>
          <a:p>
            <a:pPr lvl="2">
              <a:lnSpc>
                <a:spcPct val="150000"/>
              </a:lnSpc>
            </a:pPr>
            <a:r>
              <a:rPr lang="en-US" sz="1400" b="1" dirty="0">
                <a:solidFill>
                  <a:srgbClr val="000000"/>
                </a:solidFill>
                <a:latin typeface="+mj-lt"/>
              </a:rPr>
              <a:t>Research </a:t>
            </a:r>
            <a:r>
              <a:rPr lang="en-US" sz="1400" b="1" dirty="0" smtClean="0">
                <a:solidFill>
                  <a:srgbClr val="000000"/>
                </a:solidFill>
                <a:latin typeface="+mj-lt"/>
              </a:rPr>
              <a:t>protocol makes </a:t>
            </a:r>
            <a:r>
              <a:rPr lang="en-US" sz="1400" b="1" dirty="0">
                <a:solidFill>
                  <a:srgbClr val="000000"/>
                </a:solidFill>
                <a:latin typeface="+mj-lt"/>
              </a:rPr>
              <a:t>adequate provisions for monitoring the data collection to ensure subject safety (45 CFR 46.111(a)(6)</a:t>
            </a:r>
          </a:p>
          <a:p>
            <a:pPr marL="342900" indent="-342900">
              <a:lnSpc>
                <a:spcPct val="150000"/>
              </a:lnSpc>
              <a:buFont typeface="+mj-lt"/>
              <a:buAutoNum type="arabicPeriod"/>
            </a:pPr>
            <a:r>
              <a:rPr lang="en-US" sz="1600" dirty="0" smtClean="0">
                <a:solidFill>
                  <a:srgbClr val="000000"/>
                </a:solidFill>
                <a:latin typeface="+mj-lt"/>
              </a:rPr>
              <a:t>Check </a:t>
            </a:r>
            <a:r>
              <a:rPr lang="en-US" sz="1600" dirty="0">
                <a:solidFill>
                  <a:srgbClr val="000000"/>
                </a:solidFill>
                <a:latin typeface="+mj-lt"/>
              </a:rPr>
              <a:t>for GINA language in consent</a:t>
            </a:r>
            <a:r>
              <a:rPr lang="en-US" sz="1600" dirty="0" smtClean="0">
                <a:solidFill>
                  <a:srgbClr val="000000"/>
                </a:solidFill>
                <a:latin typeface="+mj-lt"/>
              </a:rPr>
              <a:t>: </a:t>
            </a:r>
            <a:r>
              <a:rPr lang="en-US" sz="1600" i="1" dirty="0" smtClean="0">
                <a:solidFill>
                  <a:srgbClr val="000000"/>
                </a:solidFill>
                <a:latin typeface="+mj-lt"/>
              </a:rPr>
              <a:t>“…</a:t>
            </a:r>
            <a:r>
              <a:rPr lang="en-US" sz="1600" i="1" dirty="0">
                <a:solidFill>
                  <a:srgbClr val="000000"/>
                </a:solidFill>
                <a:latin typeface="+mj-lt"/>
              </a:rPr>
              <a:t>A Federal law, the Genetic Information Nondiscrimination Act of 2008 (GINA), generally makes it illegal…to discriminate against you based on your genetic information. </a:t>
            </a:r>
            <a:endParaRPr lang="en-US" sz="1600" i="1" dirty="0" smtClean="0">
              <a:solidFill>
                <a:srgbClr val="000000"/>
              </a:solidFill>
              <a:latin typeface="+mj-lt"/>
            </a:endParaRPr>
          </a:p>
          <a:p>
            <a:pPr lvl="1">
              <a:lnSpc>
                <a:spcPct val="150000"/>
              </a:lnSpc>
            </a:pPr>
            <a:r>
              <a:rPr lang="en-US" sz="1600" i="1" dirty="0">
                <a:solidFill>
                  <a:srgbClr val="000000"/>
                </a:solidFill>
                <a:latin typeface="+mj-lt"/>
              </a:rPr>
              <a:t>	</a:t>
            </a:r>
            <a:r>
              <a:rPr lang="en-US" sz="1400" b="1" dirty="0">
                <a:solidFill>
                  <a:srgbClr val="000000"/>
                </a:solidFill>
                <a:latin typeface="+mj-lt"/>
              </a:rPr>
              <a:t>No informed consent may include… exculpatory language (45 CFR 46.116) </a:t>
            </a:r>
          </a:p>
          <a:p>
            <a:pPr marL="342900" indent="-342900">
              <a:lnSpc>
                <a:spcPct val="150000"/>
              </a:lnSpc>
              <a:buFont typeface="+mj-lt"/>
              <a:buAutoNum type="arabicPeriod"/>
            </a:pPr>
            <a:r>
              <a:rPr lang="en-US" sz="1600" dirty="0" smtClean="0">
                <a:solidFill>
                  <a:srgbClr val="000000"/>
                </a:solidFill>
                <a:latin typeface="+mj-lt"/>
              </a:rPr>
              <a:t>Ensure </a:t>
            </a:r>
            <a:r>
              <a:rPr lang="en-US" sz="1600" dirty="0">
                <a:solidFill>
                  <a:srgbClr val="000000"/>
                </a:solidFill>
                <a:latin typeface="+mj-lt"/>
              </a:rPr>
              <a:t>the subject is adequately informed about what will happen to their </a:t>
            </a:r>
            <a:r>
              <a:rPr lang="en-US" sz="1600" dirty="0" smtClean="0">
                <a:solidFill>
                  <a:srgbClr val="000000"/>
                </a:solidFill>
                <a:latin typeface="+mj-lt"/>
              </a:rPr>
              <a:t>samples/data</a:t>
            </a:r>
          </a:p>
          <a:p>
            <a:pPr lvl="2">
              <a:lnSpc>
                <a:spcPct val="150000"/>
              </a:lnSpc>
            </a:pPr>
            <a:r>
              <a:rPr lang="en-US" sz="1400" b="1" dirty="0" smtClean="0">
                <a:solidFill>
                  <a:srgbClr val="000000"/>
                </a:solidFill>
                <a:latin typeface="+mj-lt"/>
              </a:rPr>
              <a:t>Will samples/data be used for future research?</a:t>
            </a:r>
            <a:endParaRPr lang="en-US" sz="1400" dirty="0">
              <a:solidFill>
                <a:srgbClr val="000000"/>
              </a:solidFill>
              <a:latin typeface="+mj-lt"/>
            </a:endParaRPr>
          </a:p>
        </p:txBody>
      </p:sp>
    </p:spTree>
    <p:extLst>
      <p:ext uri="{BB962C8B-B14F-4D97-AF65-F5344CB8AC3E}">
        <p14:creationId xmlns:p14="http://schemas.microsoft.com/office/powerpoint/2010/main" val="983614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Any Questions?</a:t>
            </a:r>
            <a:endParaRPr lang="en-US" sz="4000" b="1" dirty="0"/>
          </a:p>
        </p:txBody>
      </p:sp>
      <p:sp>
        <p:nvSpPr>
          <p:cNvPr id="4" name="TextBox 3"/>
          <p:cNvSpPr txBox="1"/>
          <p:nvPr/>
        </p:nvSpPr>
        <p:spPr>
          <a:xfrm>
            <a:off x="609600" y="1676400"/>
            <a:ext cx="82296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Cambria" panose="02040503050406030204" pitchFamily="18" charset="0"/>
              </a:rPr>
              <a:t>If you </a:t>
            </a:r>
            <a:r>
              <a:rPr lang="en-US" kern="0" dirty="0" smtClean="0">
                <a:latin typeface="Cambria" panose="02040503050406030204" pitchFamily="18" charset="0"/>
              </a:rPr>
              <a:t>have any questions please feel free to contact myself, </a:t>
            </a:r>
            <a:r>
              <a:rPr kumimoji="0" lang="en-US" sz="1800" b="0" i="0" u="none" strike="noStrike" kern="0" cap="none" spc="0" normalizeH="0" baseline="0" noProof="0" dirty="0" smtClean="0">
                <a:ln>
                  <a:noFill/>
                </a:ln>
                <a:effectLst/>
                <a:uLnTx/>
                <a:uFillTx/>
                <a:latin typeface="Cambria" panose="02040503050406030204" pitchFamily="18" charset="0"/>
              </a:rPr>
              <a:t>Tiffany Mince, Assistant Director of Research Compliance at </a:t>
            </a:r>
            <a:r>
              <a:rPr kumimoji="0" lang="en-US" sz="1800" b="0" i="0" u="none" strike="noStrike" kern="0" cap="none" spc="0" normalizeH="0" baseline="0" noProof="0" dirty="0" smtClean="0">
                <a:ln>
                  <a:noFill/>
                </a:ln>
                <a:effectLst/>
                <a:uLnTx/>
                <a:uFillTx/>
                <a:latin typeface="Cambria" panose="02040503050406030204" pitchFamily="18" charset="0"/>
                <a:hlinkClick r:id="rId3"/>
              </a:rPr>
              <a:t>Tiffany.Mince@uhs-sa.com</a:t>
            </a:r>
            <a:r>
              <a:rPr kumimoji="0" lang="en-US" sz="1800" b="0" i="0" u="none" strike="noStrike" kern="0" cap="none" spc="0" normalizeH="0" baseline="0" noProof="0" dirty="0" smtClean="0">
                <a:ln>
                  <a:noFill/>
                </a:ln>
                <a:effectLst/>
                <a:uLnTx/>
                <a:uFillTx/>
                <a:latin typeface="Cambria" panose="02040503050406030204" pitchFamily="18" charset="0"/>
              </a:rPr>
              <a:t> or call me at (210)743-6453. </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387" y="3048000"/>
            <a:ext cx="1390238" cy="1807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62200" y="3299936"/>
            <a:ext cx="5543962" cy="1477328"/>
          </a:xfrm>
          <a:prstGeom prst="rect">
            <a:avLst/>
          </a:prstGeom>
          <a:noFill/>
        </p:spPr>
        <p:txBody>
          <a:bodyPr wrap="square" rtlCol="0">
            <a:spAutoFit/>
          </a:bodyPr>
          <a:lstStyle/>
          <a:p>
            <a:pPr lvl="0"/>
            <a:r>
              <a:rPr lang="en-US" dirty="0" smtClean="0">
                <a:latin typeface="+mj-lt"/>
              </a:rPr>
              <a:t>In addition, you may call </a:t>
            </a:r>
            <a:r>
              <a:rPr lang="en-US" dirty="0" smtClean="0">
                <a:solidFill>
                  <a:prstClr val="black"/>
                </a:solidFill>
                <a:latin typeface="+mj-lt"/>
              </a:rPr>
              <a:t>the anonymous integrity </a:t>
            </a:r>
            <a:r>
              <a:rPr lang="en-US" dirty="0">
                <a:solidFill>
                  <a:prstClr val="black"/>
                </a:solidFill>
                <a:latin typeface="+mj-lt"/>
              </a:rPr>
              <a:t>hotline available 24 hours a day, 7 days a week,  with any questions or concerns about HIPAA requirements or regulations; or to report a HIPAA violation. </a:t>
            </a:r>
          </a:p>
          <a:p>
            <a:endParaRPr lang="en-US" dirty="0"/>
          </a:p>
        </p:txBody>
      </p:sp>
    </p:spTree>
    <p:extLst>
      <p:ext uri="{BB962C8B-B14F-4D97-AF65-F5344CB8AC3E}">
        <p14:creationId xmlns:p14="http://schemas.microsoft.com/office/powerpoint/2010/main" val="3712561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Resources</a:t>
            </a:r>
            <a:endParaRPr lang="en-US" sz="4000" b="1" dirty="0"/>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sz="2000" dirty="0">
                <a:latin typeface="+mj-lt"/>
                <a:hlinkClick r:id="rId3"/>
              </a:rPr>
              <a:t>FDA Classifications for Medical </a:t>
            </a:r>
            <a:r>
              <a:rPr lang="en-US" sz="2000" dirty="0" smtClean="0">
                <a:latin typeface="+mj-lt"/>
                <a:hlinkClick r:id="rId3"/>
              </a:rPr>
              <a:t>Devices</a:t>
            </a:r>
            <a:endParaRPr lang="en-US" sz="2000" dirty="0" smtClean="0">
              <a:latin typeface="+mj-lt"/>
            </a:endParaRPr>
          </a:p>
          <a:p>
            <a:r>
              <a:rPr lang="en-US" sz="2000" dirty="0">
                <a:latin typeface="+mj-lt"/>
                <a:hlinkClick r:id="rId4"/>
              </a:rPr>
              <a:t>NIH-DOE Task Force on Genetic </a:t>
            </a:r>
            <a:r>
              <a:rPr lang="en-US" sz="2000" dirty="0" smtClean="0">
                <a:latin typeface="+mj-lt"/>
                <a:hlinkClick r:id="rId4"/>
              </a:rPr>
              <a:t>Testing</a:t>
            </a:r>
            <a:endParaRPr lang="en-US" sz="2000" dirty="0" smtClean="0">
              <a:latin typeface="+mj-lt"/>
            </a:endParaRPr>
          </a:p>
          <a:p>
            <a:r>
              <a:rPr lang="en-US" sz="2000" dirty="0" smtClean="0">
                <a:latin typeface="+mj-lt"/>
                <a:hlinkClick r:id="rId5"/>
              </a:rPr>
              <a:t>www.ghr.nlm.nih.gov/handbook/testing</a:t>
            </a:r>
            <a:r>
              <a:rPr lang="en-US" sz="2000" dirty="0" smtClean="0">
                <a:latin typeface="+mj-lt"/>
              </a:rPr>
              <a:t> </a:t>
            </a:r>
            <a:endParaRPr lang="en-US" sz="2000" dirty="0">
              <a:latin typeface="+mj-lt"/>
            </a:endParaRPr>
          </a:p>
          <a:p>
            <a:r>
              <a:rPr lang="en-US" sz="2000" dirty="0">
                <a:latin typeface="+mj-lt"/>
                <a:hlinkClick r:id="rId6"/>
              </a:rPr>
              <a:t>Holtzman, NA.; Watson, MS., </a:t>
            </a:r>
            <a:r>
              <a:rPr lang="en-US" sz="2000" dirty="0" smtClean="0">
                <a:latin typeface="+mj-lt"/>
                <a:hlinkClick r:id="rId6"/>
              </a:rPr>
              <a:t>editors</a:t>
            </a:r>
            <a:endParaRPr lang="en-US" sz="2000" dirty="0" smtClean="0">
              <a:latin typeface="+mj-lt"/>
            </a:endParaRPr>
          </a:p>
          <a:p>
            <a:r>
              <a:rPr lang="en-US" sz="2000" dirty="0">
                <a:latin typeface="+mj-lt"/>
                <a:hlinkClick r:id="rId7"/>
              </a:rPr>
              <a:t>"Genetic Testing: How it is Used for Healthcare</a:t>
            </a:r>
            <a:r>
              <a:rPr lang="en-US" sz="2000" dirty="0" smtClean="0">
                <a:latin typeface="+mj-lt"/>
                <a:hlinkClick r:id="rId7"/>
              </a:rPr>
              <a:t>.“</a:t>
            </a:r>
            <a:endParaRPr lang="en-US" sz="2000" dirty="0" smtClean="0">
              <a:latin typeface="+mj-lt"/>
            </a:endParaRPr>
          </a:p>
          <a:p>
            <a:r>
              <a:rPr lang="en-US" sz="2000" dirty="0" smtClean="0">
                <a:latin typeface="+mj-lt"/>
              </a:rPr>
              <a:t> </a:t>
            </a:r>
            <a:r>
              <a:rPr lang="en-US" sz="2000" dirty="0" smtClean="0">
                <a:latin typeface="+mj-lt"/>
                <a:hlinkClick r:id="rId8"/>
              </a:rPr>
              <a:t>NIH </a:t>
            </a:r>
            <a:r>
              <a:rPr lang="en-US" sz="2000" dirty="0">
                <a:latin typeface="+mj-lt"/>
                <a:hlinkClick r:id="rId8"/>
              </a:rPr>
              <a:t>Genomic Data Sharing </a:t>
            </a:r>
            <a:r>
              <a:rPr lang="en-US" sz="2000" dirty="0" smtClean="0">
                <a:latin typeface="+mj-lt"/>
                <a:hlinkClick r:id="rId8"/>
              </a:rPr>
              <a:t>Policy</a:t>
            </a:r>
            <a:endParaRPr lang="en-US" sz="2000" dirty="0">
              <a:latin typeface="+mj-lt"/>
            </a:endParaRPr>
          </a:p>
          <a:p>
            <a:r>
              <a:rPr lang="en-US" sz="2000" dirty="0" smtClean="0">
                <a:latin typeface="+mj-lt"/>
                <a:hlinkClick r:id="rId9"/>
              </a:rPr>
              <a:t>Genetic </a:t>
            </a:r>
            <a:r>
              <a:rPr lang="en-US" sz="2000" dirty="0">
                <a:latin typeface="+mj-lt"/>
                <a:hlinkClick r:id="rId9"/>
              </a:rPr>
              <a:t>Information Nondiscrimination Act (GINA) of </a:t>
            </a:r>
            <a:r>
              <a:rPr lang="en-US" sz="2000" dirty="0" smtClean="0">
                <a:latin typeface="+mj-lt"/>
                <a:hlinkClick r:id="rId9"/>
              </a:rPr>
              <a:t>2008</a:t>
            </a:r>
            <a:endParaRPr lang="en-US" sz="2000" dirty="0" smtClean="0">
              <a:latin typeface="+mj-lt"/>
            </a:endParaRPr>
          </a:p>
          <a:p>
            <a:r>
              <a:rPr lang="en-US" sz="2000" u="sng" dirty="0">
                <a:latin typeface="+mj-lt"/>
                <a:hlinkClick r:id="rId10"/>
              </a:rPr>
              <a:t>Certificates of Confidentiality Kiosk</a:t>
            </a:r>
            <a:r>
              <a:rPr lang="en-US" sz="2000" u="sng" dirty="0" smtClean="0">
                <a:latin typeface="+mj-lt"/>
                <a:hlinkClick r:id="rId10"/>
              </a:rPr>
              <a:t>.</a:t>
            </a:r>
            <a:endParaRPr lang="en-US" sz="2000" u="sng" dirty="0" smtClean="0">
              <a:latin typeface="+mj-lt"/>
            </a:endParaRPr>
          </a:p>
          <a:p>
            <a:r>
              <a:rPr lang="en-US" altLang="en-US" sz="2000" dirty="0" smtClean="0">
                <a:latin typeface="+mj-lt"/>
                <a:cs typeface="Arial" charset="0"/>
                <a:hlinkClick r:id="rId11"/>
              </a:rPr>
              <a:t>factsheet</a:t>
            </a:r>
            <a:endParaRPr lang="en-US" altLang="en-US" sz="2000" dirty="0" smtClean="0">
              <a:latin typeface="+mj-lt"/>
              <a:cs typeface="Arial" charset="0"/>
            </a:endParaRPr>
          </a:p>
          <a:p>
            <a:r>
              <a:rPr lang="en-US" sz="2000" dirty="0">
                <a:latin typeface="+mj-lt"/>
                <a:hlinkClick r:id="rId12"/>
              </a:rPr>
              <a:t>https://www.genome.gov/10002335/regulation-of-genetic-tests/</a:t>
            </a:r>
            <a:endParaRPr lang="en-US" sz="2000" dirty="0">
              <a:latin typeface="+mj-lt"/>
            </a:endParaRPr>
          </a:p>
          <a:p>
            <a:r>
              <a:rPr lang="en-US" sz="2000" dirty="0">
                <a:latin typeface="+mj-lt"/>
                <a:hlinkClick r:id="rId13"/>
              </a:rPr>
              <a:t>https://www.genome.gov/27561291/points-to-consider-in-assessing-when-an-investigational-device-exemption-ide-might-be-needed</a:t>
            </a:r>
            <a:r>
              <a:rPr lang="en-US" sz="2000" dirty="0" smtClean="0">
                <a:latin typeface="+mj-lt"/>
                <a:hlinkClick r:id="rId13"/>
              </a:rPr>
              <a:t>/</a:t>
            </a:r>
            <a:endParaRPr lang="en-US" sz="2000" dirty="0" smtClean="0">
              <a:latin typeface="+mj-lt"/>
            </a:endParaRPr>
          </a:p>
          <a:p>
            <a:pPr marL="0" indent="0">
              <a:buNone/>
            </a:pPr>
            <a:endParaRPr lang="en-US" sz="2000" dirty="0">
              <a:latin typeface="+mj-lt"/>
            </a:endParaRPr>
          </a:p>
          <a:p>
            <a:pPr marL="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5882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a:xfrm>
            <a:off x="990600" y="1371600"/>
            <a:ext cx="7620000" cy="4525963"/>
          </a:xfrm>
        </p:spPr>
        <p:txBody>
          <a:bodyPr>
            <a:normAutofit fontScale="92500" lnSpcReduction="20000"/>
          </a:bodyPr>
          <a:lstStyle/>
          <a:p>
            <a:r>
              <a:rPr lang="en-US" dirty="0" smtClean="0">
                <a:latin typeface="+mj-lt"/>
              </a:rPr>
              <a:t>Definition of “Genetic research” and its complexity</a:t>
            </a:r>
          </a:p>
          <a:p>
            <a:r>
              <a:rPr lang="en-US" dirty="0" smtClean="0">
                <a:latin typeface="+mj-lt"/>
              </a:rPr>
              <a:t>Current regulatory status of genetic research</a:t>
            </a:r>
          </a:p>
          <a:p>
            <a:r>
              <a:rPr lang="en-US" dirty="0" smtClean="0">
                <a:latin typeface="+mj-lt"/>
              </a:rPr>
              <a:t>Human subject protection issues:</a:t>
            </a:r>
          </a:p>
          <a:p>
            <a:pPr lvl="1"/>
            <a:r>
              <a:rPr lang="en-US" dirty="0" smtClean="0">
                <a:latin typeface="+mj-lt"/>
              </a:rPr>
              <a:t>Risk and benefits</a:t>
            </a:r>
          </a:p>
          <a:p>
            <a:pPr lvl="1"/>
            <a:r>
              <a:rPr lang="en-US" dirty="0" smtClean="0">
                <a:latin typeface="+mj-lt"/>
              </a:rPr>
              <a:t>Consent for genetic research</a:t>
            </a:r>
          </a:p>
          <a:p>
            <a:pPr lvl="1"/>
            <a:r>
              <a:rPr lang="en-US" dirty="0" smtClean="0">
                <a:latin typeface="+mj-lt"/>
              </a:rPr>
              <a:t>Data and tissue storage</a:t>
            </a:r>
          </a:p>
          <a:p>
            <a:r>
              <a:rPr lang="en-US" dirty="0" smtClean="0">
                <a:latin typeface="+mj-lt"/>
              </a:rPr>
              <a:t>Gene transfer</a:t>
            </a:r>
          </a:p>
          <a:p>
            <a:r>
              <a:rPr lang="en-US" dirty="0" smtClean="0">
                <a:latin typeface="+mj-lt"/>
              </a:rPr>
              <a:t>HIPAA, privacy and genetic research</a:t>
            </a:r>
            <a:endParaRPr lang="en-US" dirty="0">
              <a:latin typeface="+mj-lt"/>
            </a:endParaRPr>
          </a:p>
        </p:txBody>
      </p:sp>
      <p:sp>
        <p:nvSpPr>
          <p:cNvPr id="4" name="Slide Number Placeholder 3"/>
          <p:cNvSpPr>
            <a:spLocks noGrp="1"/>
          </p:cNvSpPr>
          <p:nvPr>
            <p:ph type="sldNum" sz="quarter" idx="12"/>
          </p:nvPr>
        </p:nvSpPr>
        <p:spPr/>
        <p:txBody>
          <a:bodyPr/>
          <a:lstStyle/>
          <a:p>
            <a:fld id="{070012E1-A511-FC4F-87F7-5A2044CDB836}" type="slidenum">
              <a:rPr lang="en-US" smtClean="0"/>
              <a:pPr/>
              <a:t>2</a:t>
            </a:fld>
            <a:endParaRPr lang="en-US" dirty="0"/>
          </a:p>
        </p:txBody>
      </p:sp>
    </p:spTree>
    <p:extLst>
      <p:ext uri="{BB962C8B-B14F-4D97-AF65-F5344CB8AC3E}">
        <p14:creationId xmlns:p14="http://schemas.microsoft.com/office/powerpoint/2010/main" val="3905799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a:t>
            </a:r>
            <a:endParaRPr lang="en-US" b="1" dirty="0"/>
          </a:p>
        </p:txBody>
      </p:sp>
      <p:sp>
        <p:nvSpPr>
          <p:cNvPr id="3" name="Content Placeholder 2"/>
          <p:cNvSpPr>
            <a:spLocks noGrp="1"/>
          </p:cNvSpPr>
          <p:nvPr>
            <p:ph idx="1"/>
          </p:nvPr>
        </p:nvSpPr>
        <p:spPr>
          <a:xfrm>
            <a:off x="838200" y="1447800"/>
            <a:ext cx="7620000" cy="4525963"/>
          </a:xfrm>
        </p:spPr>
        <p:txBody>
          <a:bodyPr>
            <a:normAutofit/>
          </a:bodyPr>
          <a:lstStyle/>
          <a:p>
            <a:r>
              <a:rPr lang="en-US" sz="2800" dirty="0">
                <a:latin typeface="+mj-lt"/>
              </a:rPr>
              <a:t>M</a:t>
            </a:r>
            <a:r>
              <a:rPr lang="en-US" sz="2800" dirty="0" smtClean="0">
                <a:latin typeface="+mj-lt"/>
              </a:rPr>
              <a:t>olecular genetics</a:t>
            </a:r>
            <a:r>
              <a:rPr lang="en-US" sz="2800" dirty="0">
                <a:latin typeface="+mj-lt"/>
              </a:rPr>
              <a:t>-</a:t>
            </a:r>
            <a:r>
              <a:rPr lang="en-US" sz="2800" dirty="0" smtClean="0">
                <a:latin typeface="+mj-lt"/>
              </a:rPr>
              <a:t> </a:t>
            </a:r>
            <a:r>
              <a:rPr lang="en-US" sz="2800" dirty="0">
                <a:latin typeface="+mj-lt"/>
              </a:rPr>
              <a:t>Pertains to DNA/RNA </a:t>
            </a:r>
            <a:endParaRPr lang="en-US" sz="2800" dirty="0" smtClean="0">
              <a:latin typeface="+mj-lt"/>
            </a:endParaRPr>
          </a:p>
          <a:p>
            <a:r>
              <a:rPr lang="en-US" sz="2800" dirty="0" smtClean="0">
                <a:latin typeface="+mj-lt"/>
              </a:rPr>
              <a:t>Passes from one generation to another, the hereditary material (familial)</a:t>
            </a:r>
          </a:p>
          <a:p>
            <a:r>
              <a:rPr lang="en-US" sz="2800" dirty="0" smtClean="0">
                <a:latin typeface="+mj-lt"/>
              </a:rPr>
              <a:t>Pedigree (no genetic testing is required)</a:t>
            </a:r>
          </a:p>
          <a:p>
            <a:r>
              <a:rPr lang="en-US" sz="2800" dirty="0" smtClean="0">
                <a:latin typeface="+mj-lt"/>
              </a:rPr>
              <a:t>Genetic testing: </a:t>
            </a:r>
          </a:p>
          <a:p>
            <a:pPr lvl="1"/>
            <a:r>
              <a:rPr lang="en-US" sz="2400" dirty="0" smtClean="0">
                <a:latin typeface="+mj-lt"/>
              </a:rPr>
              <a:t>DNA, chromosome, genes or gene product testing (i.e. variations, mutations) </a:t>
            </a:r>
          </a:p>
          <a:p>
            <a:pPr lvl="1"/>
            <a:r>
              <a:rPr lang="en-US" sz="2400" dirty="0" smtClean="0">
                <a:latin typeface="+mj-lt"/>
              </a:rPr>
              <a:t>nonDNA-based tests (i.e. sweat chloride determination to cystic fibrosis)</a:t>
            </a:r>
          </a:p>
          <a:p>
            <a:pPr lvl="1"/>
            <a:endParaRPr lang="en-US" sz="2400" dirty="0">
              <a:latin typeface="+mj-lt"/>
            </a:endParaRPr>
          </a:p>
          <a:p>
            <a:pPr marL="457200" lvl="1" indent="0">
              <a:buNone/>
            </a:pPr>
            <a:endParaRPr lang="en-US" sz="2400" dirty="0">
              <a:latin typeface="+mj-lt"/>
            </a:endParaRPr>
          </a:p>
        </p:txBody>
      </p:sp>
      <p:sp>
        <p:nvSpPr>
          <p:cNvPr id="4" name="Slide Number Placeholder 3"/>
          <p:cNvSpPr>
            <a:spLocks noGrp="1"/>
          </p:cNvSpPr>
          <p:nvPr>
            <p:ph type="sldNum" sz="quarter" idx="12"/>
          </p:nvPr>
        </p:nvSpPr>
        <p:spPr/>
        <p:txBody>
          <a:bodyPr/>
          <a:lstStyle/>
          <a:p>
            <a:fld id="{070012E1-A511-FC4F-87F7-5A2044CDB836}" type="slidenum">
              <a:rPr lang="en-US" smtClean="0"/>
              <a:pPr/>
              <a:t>3</a:t>
            </a:fld>
            <a:endParaRPr lang="en-US" dirty="0"/>
          </a:p>
        </p:txBody>
      </p:sp>
    </p:spTree>
    <p:extLst>
      <p:ext uri="{BB962C8B-B14F-4D97-AF65-F5344CB8AC3E}">
        <p14:creationId xmlns:p14="http://schemas.microsoft.com/office/powerpoint/2010/main" val="1589160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Genetic Tests Available</a:t>
            </a:r>
            <a:endParaRPr lang="en-US" sz="4000" b="1" dirty="0"/>
          </a:p>
        </p:txBody>
      </p:sp>
      <p:sp>
        <p:nvSpPr>
          <p:cNvPr id="3" name="Content Placeholder 2"/>
          <p:cNvSpPr>
            <a:spLocks noGrp="1"/>
          </p:cNvSpPr>
          <p:nvPr>
            <p:ph idx="1"/>
          </p:nvPr>
        </p:nvSpPr>
        <p:spPr>
          <a:xfrm>
            <a:off x="38100" y="1143000"/>
            <a:ext cx="8801100" cy="4724400"/>
          </a:xfrm>
        </p:spPr>
        <p:txBody>
          <a:bodyPr>
            <a:noAutofit/>
          </a:bodyPr>
          <a:lstStyle/>
          <a:p>
            <a:pPr lvl="1"/>
            <a:r>
              <a:rPr lang="en-US" sz="1400" b="1" dirty="0" smtClean="0">
                <a:latin typeface="Cambria" panose="02040503050406030204" pitchFamily="18" charset="0"/>
              </a:rPr>
              <a:t>Research </a:t>
            </a:r>
            <a:r>
              <a:rPr lang="en-US" sz="1400" b="1" dirty="0">
                <a:latin typeface="Cambria" panose="02040503050406030204" pitchFamily="18" charset="0"/>
              </a:rPr>
              <a:t>genetic testing</a:t>
            </a:r>
            <a:r>
              <a:rPr lang="en-US" sz="1400" dirty="0">
                <a:latin typeface="Cambria" panose="02040503050406030204" pitchFamily="18" charset="0"/>
              </a:rPr>
              <a:t> – helps </a:t>
            </a:r>
            <a:r>
              <a:rPr lang="en-US" sz="1400" dirty="0" smtClean="0">
                <a:latin typeface="Cambria" panose="02040503050406030204" pitchFamily="18" charset="0"/>
              </a:rPr>
              <a:t>researches to learn </a:t>
            </a:r>
            <a:r>
              <a:rPr lang="en-US" sz="1400" dirty="0">
                <a:latin typeface="Cambria" panose="02040503050406030204" pitchFamily="18" charset="0"/>
              </a:rPr>
              <a:t>more about how genes contribute to health and disease, as well as develop gene-based treatments. Sometimes the results do not directly help the research participant, but they may benefit others in the future by helping researchers expand their understanding of the human body. </a:t>
            </a:r>
            <a:endParaRPr lang="en-US" sz="1400" dirty="0" smtClean="0">
              <a:latin typeface="Cambria" panose="02040503050406030204" pitchFamily="18" charset="0"/>
            </a:endParaRPr>
          </a:p>
          <a:p>
            <a:pPr lvl="1"/>
            <a:r>
              <a:rPr lang="en-US" sz="1400" b="1" dirty="0">
                <a:latin typeface="Cambria" panose="02040503050406030204" pitchFamily="18" charset="0"/>
              </a:rPr>
              <a:t>Diagnostic testing</a:t>
            </a:r>
            <a:r>
              <a:rPr lang="en-US" sz="1400" dirty="0">
                <a:latin typeface="Cambria" panose="02040503050406030204" pitchFamily="18" charset="0"/>
              </a:rPr>
              <a:t> - identifies a genetic condition or disease that is making or in the future will make a person ill. The results of diagnostic testing can help in treating and managing the disorder. </a:t>
            </a:r>
          </a:p>
          <a:p>
            <a:pPr lvl="1"/>
            <a:r>
              <a:rPr lang="en-US" sz="1400" b="1" dirty="0">
                <a:latin typeface="Cambria" panose="02040503050406030204" pitchFamily="18" charset="0"/>
              </a:rPr>
              <a:t>Predictive and pre-symptomatic genetic testing</a:t>
            </a:r>
            <a:r>
              <a:rPr lang="en-US" sz="1400" dirty="0">
                <a:latin typeface="Cambria" panose="02040503050406030204" pitchFamily="18" charset="0"/>
              </a:rPr>
              <a:t> - finds genetic variations that increase a person’s chance of developing specific diseases. This type of genetic testing may help provide information about a person’s risk of developing a disease, and can help in decisions about lifestyle and health care. </a:t>
            </a:r>
          </a:p>
          <a:p>
            <a:pPr lvl="1"/>
            <a:r>
              <a:rPr lang="en-US" sz="1400" b="1" dirty="0">
                <a:latin typeface="Cambria" panose="02040503050406030204" pitchFamily="18" charset="0"/>
              </a:rPr>
              <a:t>Carrier testing</a:t>
            </a:r>
            <a:r>
              <a:rPr lang="en-US" sz="1400" dirty="0">
                <a:latin typeface="Cambria" panose="02040503050406030204" pitchFamily="18" charset="0"/>
              </a:rPr>
              <a:t>–tells people if they “carry” a genetic change that can cause a disease. Carriers usually show no signs of the disorder; however, they can pass on the genetic variation to their children, who may develop the disorder or become carriers themselves. </a:t>
            </a:r>
          </a:p>
          <a:p>
            <a:pPr lvl="1"/>
            <a:r>
              <a:rPr lang="en-US" sz="1400" b="1" dirty="0">
                <a:latin typeface="Cambria" panose="02040503050406030204" pitchFamily="18" charset="0"/>
              </a:rPr>
              <a:t>Prenatal testing</a:t>
            </a:r>
            <a:r>
              <a:rPr lang="en-US" sz="1400" dirty="0">
                <a:latin typeface="Cambria" panose="02040503050406030204" pitchFamily="18" charset="0"/>
              </a:rPr>
              <a:t> - is offered during pregnancy to help identify fetuses that have certain diseases. </a:t>
            </a:r>
          </a:p>
          <a:p>
            <a:pPr lvl="1"/>
            <a:r>
              <a:rPr lang="en-US" sz="1400" b="1" dirty="0">
                <a:latin typeface="Cambria" panose="02040503050406030204" pitchFamily="18" charset="0"/>
              </a:rPr>
              <a:t>Pre-implantation genetic testing</a:t>
            </a:r>
            <a:r>
              <a:rPr lang="en-US" sz="1400" dirty="0">
                <a:latin typeface="Cambria" panose="02040503050406030204" pitchFamily="18" charset="0"/>
              </a:rPr>
              <a:t> –is done in conjunction with </a:t>
            </a:r>
            <a:r>
              <a:rPr lang="en-US" sz="1400" i="1" dirty="0">
                <a:latin typeface="Cambria" panose="02040503050406030204" pitchFamily="18" charset="0"/>
              </a:rPr>
              <a:t>in vitro</a:t>
            </a:r>
            <a:r>
              <a:rPr lang="en-US" sz="1400" dirty="0">
                <a:latin typeface="Cambria" panose="02040503050406030204" pitchFamily="18" charset="0"/>
              </a:rPr>
              <a:t> fertilization to determine if embryos for implantation carry genes that could cause disease. </a:t>
            </a:r>
          </a:p>
          <a:p>
            <a:pPr lvl="1"/>
            <a:r>
              <a:rPr lang="en-US" sz="1400" b="1" dirty="0">
                <a:latin typeface="Cambria" panose="02040503050406030204" pitchFamily="18" charset="0"/>
              </a:rPr>
              <a:t>Newborn screening</a:t>
            </a:r>
            <a:r>
              <a:rPr lang="en-US" sz="1400" dirty="0">
                <a:latin typeface="Cambria" panose="02040503050406030204" pitchFamily="18" charset="0"/>
              </a:rPr>
              <a:t> - is used to test babies one or two days after birth to find out if they have certain diseases known to cause problems with health and development. </a:t>
            </a:r>
          </a:p>
          <a:p>
            <a:pPr lvl="1"/>
            <a:r>
              <a:rPr lang="en-US" sz="1400" b="1" dirty="0">
                <a:latin typeface="Cambria" panose="02040503050406030204" pitchFamily="18" charset="0"/>
              </a:rPr>
              <a:t>Pharmacogenetic testing</a:t>
            </a:r>
            <a:r>
              <a:rPr lang="en-US" sz="1400" dirty="0">
                <a:latin typeface="Cambria" panose="02040503050406030204" pitchFamily="18" charset="0"/>
              </a:rPr>
              <a:t> - gives information about how certain medicines are processed in a person’s body. This type of testing can help a healthcare provider choose the medicines that work best with a person’s genetic makeup. For example, genetic testing is now available to guide treatments for certain cancers. </a:t>
            </a:r>
          </a:p>
          <a:p>
            <a:pPr lvl="1"/>
            <a:endParaRPr lang="en-US" sz="1400" dirty="0">
              <a:latin typeface="Cambria" panose="02040503050406030204" pitchFamily="18" charset="0"/>
            </a:endParaRPr>
          </a:p>
          <a:p>
            <a:endParaRPr lang="en-US" sz="1100" dirty="0"/>
          </a:p>
        </p:txBody>
      </p:sp>
    </p:spTree>
    <p:extLst>
      <p:ext uri="{BB962C8B-B14F-4D97-AF65-F5344CB8AC3E}">
        <p14:creationId xmlns:p14="http://schemas.microsoft.com/office/powerpoint/2010/main" val="847305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M10930\AppData\Local\Microsoft\Windows\Temporary Internet Files\Content.IE5\7B532LQB\img_locked_fi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0" y="300911"/>
            <a:ext cx="1295400" cy="1354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 y="1143000"/>
            <a:ext cx="7620000" cy="3416320"/>
          </a:xfrm>
          <a:prstGeom prst="rect">
            <a:avLst/>
          </a:prstGeom>
          <a:noFill/>
        </p:spPr>
        <p:txBody>
          <a:bodyPr wrap="square" rtlCol="0">
            <a:spAutoFit/>
          </a:bodyPr>
          <a:lstStyle/>
          <a:p>
            <a:r>
              <a:rPr lang="en-US" dirty="0">
                <a:latin typeface="+mj-lt"/>
              </a:rPr>
              <a:t>Related individuals share many of the same gene sequences in their DNA, meaning that genetic information about one individual provides information about another </a:t>
            </a:r>
            <a:r>
              <a:rPr lang="en-US" dirty="0" smtClean="0">
                <a:latin typeface="+mj-lt"/>
              </a:rPr>
              <a:t>individual </a:t>
            </a:r>
            <a:r>
              <a:rPr lang="en-US" dirty="0">
                <a:latin typeface="+mj-lt"/>
              </a:rPr>
              <a:t>whom may or may not have consented to genetic testing. </a:t>
            </a:r>
            <a:r>
              <a:rPr lang="en-US" dirty="0" smtClean="0">
                <a:latin typeface="+mj-lt"/>
              </a:rPr>
              <a:t>Genetic testing tends to pose informational risks, that is, risks that flow from potential breaches in privacy and confidentiality of genetic information.  Information discovered by DNA can include:</a:t>
            </a:r>
          </a:p>
          <a:p>
            <a:endParaRPr lang="en-US" dirty="0">
              <a:latin typeface="+mj-lt"/>
            </a:endParaRPr>
          </a:p>
          <a:p>
            <a:pPr marL="285750" indent="-285750">
              <a:buFont typeface="Arial" panose="020B0604020202020204" pitchFamily="34" charset="0"/>
              <a:buChar char="•"/>
            </a:pPr>
            <a:r>
              <a:rPr lang="en-US" dirty="0" smtClean="0">
                <a:latin typeface="+mj-lt"/>
              </a:rPr>
              <a:t>Identification of individual</a:t>
            </a:r>
            <a:r>
              <a:rPr lang="en-US" sz="1200" dirty="0">
                <a:latin typeface="+mj-lt"/>
              </a:rPr>
              <a:t>(sex, ethnic background, forensics, paternity</a:t>
            </a:r>
            <a:r>
              <a:rPr lang="en-US" sz="1200" dirty="0" smtClean="0">
                <a:latin typeface="+mj-lt"/>
              </a:rPr>
              <a:t>)</a:t>
            </a:r>
            <a:endParaRPr lang="en-US" sz="1200" dirty="0">
              <a:latin typeface="+mj-lt"/>
            </a:endParaRPr>
          </a:p>
          <a:p>
            <a:pPr marL="285750" indent="-285750">
              <a:buFont typeface="Arial" panose="020B0604020202020204" pitchFamily="34" charset="0"/>
              <a:buChar char="•"/>
            </a:pPr>
            <a:r>
              <a:rPr lang="en-US" dirty="0">
                <a:latin typeface="+mj-lt"/>
              </a:rPr>
              <a:t>Genetic Disorders </a:t>
            </a:r>
            <a:r>
              <a:rPr lang="en-US" sz="1200" dirty="0">
                <a:latin typeface="+mj-lt"/>
              </a:rPr>
              <a:t>(Fragile X, Huntington’s Disease</a:t>
            </a:r>
            <a:r>
              <a:rPr lang="en-US" sz="1200" dirty="0" smtClean="0">
                <a:latin typeface="+mj-lt"/>
              </a:rPr>
              <a:t>)</a:t>
            </a:r>
            <a:endParaRPr lang="en-US" dirty="0">
              <a:latin typeface="+mj-lt"/>
            </a:endParaRPr>
          </a:p>
          <a:p>
            <a:pPr marL="285750" indent="-285750">
              <a:buFont typeface="Arial" panose="020B0604020202020204" pitchFamily="34" charset="0"/>
              <a:buChar char="•"/>
            </a:pPr>
            <a:r>
              <a:rPr lang="en-US" dirty="0">
                <a:latin typeface="+mj-lt"/>
              </a:rPr>
              <a:t>Genetic </a:t>
            </a:r>
            <a:r>
              <a:rPr lang="en-US" dirty="0" smtClean="0">
                <a:latin typeface="+mj-lt"/>
              </a:rPr>
              <a:t>Predisposition </a:t>
            </a:r>
            <a:r>
              <a:rPr lang="en-US" sz="1200" dirty="0">
                <a:latin typeface="+mj-lt"/>
              </a:rPr>
              <a:t>(HPV, cancer</a:t>
            </a:r>
            <a:r>
              <a:rPr lang="en-US" sz="1200" dirty="0" smtClean="0">
                <a:latin typeface="+mj-lt"/>
              </a:rPr>
              <a:t>)</a:t>
            </a:r>
            <a:endParaRPr lang="en-US" dirty="0">
              <a:latin typeface="+mj-lt"/>
            </a:endParaRPr>
          </a:p>
          <a:p>
            <a:pPr marL="285750" indent="-285750">
              <a:buFont typeface="Arial" panose="020B0604020202020204" pitchFamily="34" charset="0"/>
              <a:buChar char="•"/>
            </a:pPr>
            <a:r>
              <a:rPr lang="en-US" dirty="0" smtClean="0">
                <a:latin typeface="+mj-lt"/>
              </a:rPr>
              <a:t>Hereditary Traits that can be passed to offspring</a:t>
            </a:r>
            <a:r>
              <a:rPr lang="en-US" sz="1400" dirty="0" smtClean="0">
                <a:latin typeface="+mj-lt"/>
              </a:rPr>
              <a:t> </a:t>
            </a:r>
            <a:r>
              <a:rPr lang="en-US" sz="1200" dirty="0" smtClean="0">
                <a:latin typeface="+mj-lt"/>
              </a:rPr>
              <a:t>(</a:t>
            </a:r>
            <a:r>
              <a:rPr lang="en-US" sz="1200" dirty="0">
                <a:latin typeface="+mj-lt"/>
              </a:rPr>
              <a:t>Sickle Cell </a:t>
            </a:r>
            <a:r>
              <a:rPr lang="en-US" sz="1200" dirty="0" smtClean="0">
                <a:latin typeface="+mj-lt"/>
              </a:rPr>
              <a:t>anemia &amp; color blindness) </a:t>
            </a:r>
            <a:endParaRPr lang="en-US" sz="1200" dirty="0">
              <a:latin typeface="+mj-lt"/>
            </a:endParaRPr>
          </a:p>
        </p:txBody>
      </p:sp>
      <p:sp>
        <p:nvSpPr>
          <p:cNvPr id="6" name="TextBox 5"/>
          <p:cNvSpPr txBox="1"/>
          <p:nvPr/>
        </p:nvSpPr>
        <p:spPr>
          <a:xfrm>
            <a:off x="457200" y="369242"/>
            <a:ext cx="7162800" cy="707886"/>
          </a:xfrm>
          <a:prstGeom prst="rect">
            <a:avLst/>
          </a:prstGeom>
          <a:noFill/>
        </p:spPr>
        <p:txBody>
          <a:bodyPr wrap="square" rtlCol="0">
            <a:spAutoFit/>
          </a:bodyPr>
          <a:lstStyle/>
          <a:p>
            <a:r>
              <a:rPr lang="en-US" sz="4000" b="1" dirty="0" smtClean="0">
                <a:latin typeface="+mj-lt"/>
              </a:rPr>
              <a:t>Privacy for Genetic Research </a:t>
            </a:r>
            <a:endParaRPr lang="en-US" sz="4000" b="1" dirty="0">
              <a:latin typeface="+mj-lt"/>
            </a:endParaRPr>
          </a:p>
        </p:txBody>
      </p:sp>
      <p:sp>
        <p:nvSpPr>
          <p:cNvPr id="8" name="TextBox 7"/>
          <p:cNvSpPr txBox="1"/>
          <p:nvPr/>
        </p:nvSpPr>
        <p:spPr>
          <a:xfrm>
            <a:off x="609600" y="4739520"/>
            <a:ext cx="8267700" cy="1200329"/>
          </a:xfrm>
          <a:prstGeom prst="rect">
            <a:avLst/>
          </a:prstGeom>
          <a:solidFill>
            <a:schemeClr val="tx2">
              <a:lumMod val="20000"/>
              <a:lumOff val="80000"/>
            </a:schemeClr>
          </a:solidFill>
        </p:spPr>
        <p:txBody>
          <a:bodyPr wrap="square" rtlCol="0">
            <a:spAutoFit/>
          </a:bodyPr>
          <a:lstStyle/>
          <a:p>
            <a:r>
              <a:rPr lang="en-US" dirty="0" smtClean="0">
                <a:latin typeface="+mj-lt"/>
              </a:rPr>
              <a:t>Genetic Research involving gene transfers or gene therapy remains in early stages of development. The risks associated with gene transfer studies allow more information to be identified and the uncertain nature of risks have slowed the development of research within this field. </a:t>
            </a:r>
            <a:endParaRPr lang="en-US" dirty="0">
              <a:latin typeface="+mj-lt"/>
            </a:endParaRPr>
          </a:p>
        </p:txBody>
      </p:sp>
    </p:spTree>
    <p:extLst>
      <p:ext uri="{BB962C8B-B14F-4D97-AF65-F5344CB8AC3E}">
        <p14:creationId xmlns:p14="http://schemas.microsoft.com/office/powerpoint/2010/main" val="205664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95400"/>
            <a:ext cx="8077200" cy="1447800"/>
          </a:xfrm>
          <a:noFill/>
          <a:ln>
            <a:noFill/>
          </a:ln>
        </p:spPr>
        <p:txBody>
          <a:bodyPr>
            <a:normAutofit/>
          </a:bodyPr>
          <a:lstStyle/>
          <a:p>
            <a:pPr marL="0" indent="0" algn="ctr">
              <a:buNone/>
            </a:pPr>
            <a:r>
              <a:rPr lang="en-US" sz="1600" dirty="0">
                <a:latin typeface="+mj-lt"/>
              </a:rPr>
              <a:t>Unlike </a:t>
            </a:r>
            <a:r>
              <a:rPr lang="en-US" sz="1600" dirty="0" smtClean="0">
                <a:latin typeface="+mj-lt"/>
              </a:rPr>
              <a:t>most other </a:t>
            </a:r>
            <a:r>
              <a:rPr lang="en-US" sz="1600" dirty="0">
                <a:latin typeface="+mj-lt"/>
              </a:rPr>
              <a:t>kinds </a:t>
            </a:r>
            <a:r>
              <a:rPr lang="en-US" sz="1600" dirty="0" smtClean="0">
                <a:latin typeface="+mj-lt"/>
              </a:rPr>
              <a:t>of health </a:t>
            </a:r>
            <a:r>
              <a:rPr lang="en-US" sz="1600" dirty="0">
                <a:latin typeface="+mj-lt"/>
              </a:rPr>
              <a:t>information, genetic information applies to or is about more than one person. </a:t>
            </a:r>
            <a:r>
              <a:rPr lang="en-US" sz="1600" dirty="0" smtClean="0">
                <a:latin typeface="+mj-lt"/>
              </a:rPr>
              <a:t>When you analyze genomes you </a:t>
            </a:r>
            <a:r>
              <a:rPr lang="en-US" sz="1600" dirty="0">
                <a:latin typeface="+mj-lt"/>
              </a:rPr>
              <a:t>will learn presumptively about a person's parents, siblings, children, and others. This is because each of us shares 50 percent of our genetic information with each parent, sibling, and child. </a:t>
            </a:r>
          </a:p>
          <a:p>
            <a:pPr marL="0" indent="0">
              <a:buNone/>
            </a:pPr>
            <a:endParaRPr lang="en-US" sz="2600" dirty="0">
              <a:latin typeface="+mj-lt"/>
            </a:endParaRPr>
          </a:p>
          <a:p>
            <a:endParaRPr lang="en-US" dirty="0"/>
          </a:p>
        </p:txBody>
      </p:sp>
      <p:sp>
        <p:nvSpPr>
          <p:cNvPr id="4" name="TextBox 3"/>
          <p:cNvSpPr txBox="1"/>
          <p:nvPr/>
        </p:nvSpPr>
        <p:spPr>
          <a:xfrm>
            <a:off x="685800" y="304800"/>
            <a:ext cx="7391400" cy="707886"/>
          </a:xfrm>
          <a:prstGeom prst="rect">
            <a:avLst/>
          </a:prstGeom>
          <a:noFill/>
        </p:spPr>
        <p:txBody>
          <a:bodyPr wrap="square" rtlCol="0">
            <a:spAutoFit/>
          </a:bodyPr>
          <a:lstStyle/>
          <a:p>
            <a:r>
              <a:rPr lang="en-US" sz="4000" b="1" dirty="0" smtClean="0">
                <a:latin typeface="+mj-lt"/>
              </a:rPr>
              <a:t>Genetic</a:t>
            </a:r>
            <a:r>
              <a:rPr lang="en-US" sz="3200" b="1" dirty="0" smtClean="0">
                <a:latin typeface="+mj-lt"/>
              </a:rPr>
              <a:t> </a:t>
            </a:r>
            <a:r>
              <a:rPr lang="en-US" sz="4000" b="1" dirty="0" smtClean="0">
                <a:latin typeface="+mj-lt"/>
              </a:rPr>
              <a:t>Information</a:t>
            </a:r>
            <a:r>
              <a:rPr lang="en-US" sz="3200" b="1" dirty="0" smtClean="0">
                <a:latin typeface="+mj-lt"/>
              </a:rPr>
              <a:t> </a:t>
            </a:r>
            <a:endParaRPr lang="en-US" sz="3200" b="1" dirty="0">
              <a:latin typeface="+mj-lt"/>
            </a:endParaRPr>
          </a:p>
        </p:txBody>
      </p:sp>
      <p:sp>
        <p:nvSpPr>
          <p:cNvPr id="6" name="TextBox 5"/>
          <p:cNvSpPr txBox="1"/>
          <p:nvPr/>
        </p:nvSpPr>
        <p:spPr>
          <a:xfrm>
            <a:off x="647700" y="2667000"/>
            <a:ext cx="7924800" cy="830997"/>
          </a:xfrm>
          <a:prstGeom prst="rect">
            <a:avLst/>
          </a:prstGeom>
          <a:solidFill>
            <a:schemeClr val="tx2">
              <a:lumMod val="20000"/>
              <a:lumOff val="80000"/>
            </a:schemeClr>
          </a:solidFill>
        </p:spPr>
        <p:txBody>
          <a:bodyPr wrap="square" rtlCol="0">
            <a:spAutoFit/>
          </a:bodyPr>
          <a:lstStyle/>
          <a:p>
            <a:r>
              <a:rPr lang="en-US" sz="1600" b="1" dirty="0" smtClean="0">
                <a:latin typeface="+mj-lt"/>
              </a:rPr>
              <a:t>Example </a:t>
            </a:r>
            <a:r>
              <a:rPr lang="en-US" sz="1600" dirty="0" smtClean="0">
                <a:latin typeface="+mj-lt"/>
              </a:rPr>
              <a:t>:  A </a:t>
            </a:r>
            <a:r>
              <a:rPr lang="en-US" sz="1600" dirty="0">
                <a:latin typeface="+mj-lt"/>
              </a:rPr>
              <a:t>research subject carries a BRCA1 mutation, we know that one of his or her biological parents is also a carrier of the BRCA1 mutation and that each of his or her children and siblings is at a 50 percent risk of being a mutation carrier. </a:t>
            </a:r>
          </a:p>
        </p:txBody>
      </p:sp>
      <p:sp>
        <p:nvSpPr>
          <p:cNvPr id="9" name="TextBox 8"/>
          <p:cNvSpPr txBox="1"/>
          <p:nvPr/>
        </p:nvSpPr>
        <p:spPr>
          <a:xfrm>
            <a:off x="685800" y="3810000"/>
            <a:ext cx="8229600" cy="1077218"/>
          </a:xfrm>
          <a:prstGeom prst="rect">
            <a:avLst/>
          </a:prstGeom>
          <a:noFill/>
        </p:spPr>
        <p:txBody>
          <a:bodyPr wrap="square" rtlCol="0">
            <a:spAutoFit/>
          </a:bodyPr>
          <a:lstStyle/>
          <a:p>
            <a:r>
              <a:rPr lang="en-US" sz="1600" dirty="0">
                <a:latin typeface="+mj-lt"/>
              </a:rPr>
              <a:t>So, knowledge about  the genetic makeup of "blood relatives" is usually probabilistic in nature unless, of course, a blood relative is showing clinical signs of the disease in question. This means that the privacy and confidentiality of these individuals are at risk even if they are not the source of the specimen or of the information or the research </a:t>
            </a:r>
            <a:r>
              <a:rPr lang="en-US" sz="1600" dirty="0" smtClean="0">
                <a:latin typeface="+mj-lt"/>
              </a:rPr>
              <a:t>topic.</a:t>
            </a:r>
            <a:endParaRPr lang="en-US" sz="1600" dirty="0">
              <a:latin typeface="+mj-lt"/>
            </a:endParaRPr>
          </a:p>
        </p:txBody>
      </p:sp>
    </p:spTree>
    <p:extLst>
      <p:ext uri="{BB962C8B-B14F-4D97-AF65-F5344CB8AC3E}">
        <p14:creationId xmlns:p14="http://schemas.microsoft.com/office/powerpoint/2010/main" val="4222952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1"/>
            <a:ext cx="7620000" cy="2362200"/>
          </a:xfrm>
          <a:solidFill>
            <a:schemeClr val="tx2">
              <a:lumMod val="20000"/>
              <a:lumOff val="80000"/>
            </a:schemeClr>
          </a:solidFill>
        </p:spPr>
        <p:txBody>
          <a:bodyPr>
            <a:normAutofit/>
          </a:bodyPr>
          <a:lstStyle/>
          <a:p>
            <a:pPr marL="0" indent="0">
              <a:buNone/>
            </a:pPr>
            <a:r>
              <a:rPr lang="en-US" sz="1800" b="1" dirty="0" smtClean="0">
                <a:latin typeface="+mj-lt"/>
              </a:rPr>
              <a:t>Example </a:t>
            </a:r>
            <a:r>
              <a:rPr lang="en-US" sz="1800" dirty="0" smtClean="0">
                <a:latin typeface="+mj-lt"/>
              </a:rPr>
              <a:t>: For Gene mapping or association studies, clarification of disease status through clinical evaluation or genetic testing as part of the research may result in some individuals being diagnosed with the disease found to be at a significantly increased risk of developing the disease. To some, this information construes a risk in that it is unexpected and undesired. To other individuals, however, this may represent a benefit because it may lead to early treatment, preventive care and knowledge about future risk to the subjects and their families. </a:t>
            </a:r>
          </a:p>
          <a:p>
            <a:pPr marL="0" indent="0">
              <a:buNone/>
            </a:pPr>
            <a:endParaRPr lang="en-US" sz="1800" dirty="0">
              <a:latin typeface="+mj-lt"/>
            </a:endParaRPr>
          </a:p>
        </p:txBody>
      </p:sp>
      <p:sp>
        <p:nvSpPr>
          <p:cNvPr id="4" name="TextBox 3"/>
          <p:cNvSpPr txBox="1"/>
          <p:nvPr/>
        </p:nvSpPr>
        <p:spPr>
          <a:xfrm>
            <a:off x="838200" y="3505200"/>
            <a:ext cx="7696200" cy="1477328"/>
          </a:xfrm>
          <a:prstGeom prst="rect">
            <a:avLst/>
          </a:prstGeom>
          <a:noFill/>
        </p:spPr>
        <p:txBody>
          <a:bodyPr wrap="square" rtlCol="0">
            <a:spAutoFit/>
          </a:bodyPr>
          <a:lstStyle/>
          <a:p>
            <a:r>
              <a:rPr lang="en-US" dirty="0">
                <a:latin typeface="+mj-lt"/>
              </a:rPr>
              <a:t>In this case, the study protocol should include some provision for referral to genetic counseling and clinical management services should a subject receive a </a:t>
            </a:r>
            <a:r>
              <a:rPr lang="en-US" dirty="0" smtClean="0">
                <a:latin typeface="+mj-lt"/>
              </a:rPr>
              <a:t>previously </a:t>
            </a:r>
            <a:r>
              <a:rPr lang="en-US" dirty="0">
                <a:latin typeface="+mj-lt"/>
              </a:rPr>
              <a:t>unknown diagnosis. The possibility of false-positive and false-negative results in making the diagnosis may also need to be addressed.</a:t>
            </a:r>
          </a:p>
          <a:p>
            <a:endParaRPr lang="en-US" dirty="0"/>
          </a:p>
        </p:txBody>
      </p:sp>
    </p:spTree>
    <p:extLst>
      <p:ext uri="{BB962C8B-B14F-4D97-AF65-F5344CB8AC3E}">
        <p14:creationId xmlns:p14="http://schemas.microsoft.com/office/powerpoint/2010/main" val="2363461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5800" y="609600"/>
            <a:ext cx="7467600" cy="1676400"/>
          </a:xfrm>
          <a:solidFill>
            <a:schemeClr val="tx2">
              <a:lumMod val="20000"/>
              <a:lumOff val="80000"/>
            </a:schemeClr>
          </a:solidFill>
        </p:spPr>
        <p:txBody>
          <a:bodyPr>
            <a:normAutofit lnSpcReduction="10000"/>
          </a:bodyPr>
          <a:lstStyle/>
          <a:p>
            <a:pPr marL="0" indent="0">
              <a:buNone/>
            </a:pPr>
            <a:r>
              <a:rPr lang="en-US" sz="1600" b="1" dirty="0" smtClean="0">
                <a:latin typeface="+mj-lt"/>
              </a:rPr>
              <a:t>Example </a:t>
            </a:r>
            <a:r>
              <a:rPr lang="en-US" sz="1600" dirty="0" smtClean="0">
                <a:latin typeface="+mj-lt"/>
              </a:rPr>
              <a:t>: A subject who is the only patient ever to be diagnosed with a certain disease at a medical center will usually be known by virtue of his or her diagnosis. Thus, even “anonymous” study records on a subject with this rare diagnosis may actually be identifying information. In family studies, the specific pattern of different kinds or relatives in a pedigree drawing may betray the identity of an individual, especially when linked to the disease being studied. This is common in genetic mapping pedigree studies involving large pedigrees. </a:t>
            </a:r>
          </a:p>
          <a:p>
            <a:pPr marL="0" indent="0">
              <a:buNone/>
            </a:pPr>
            <a:endParaRPr lang="en-US" sz="1800" dirty="0" smtClean="0">
              <a:latin typeface="+mj-lt"/>
            </a:endParaRPr>
          </a:p>
          <a:p>
            <a:pPr marL="0" indent="0">
              <a:buNone/>
            </a:pPr>
            <a:endParaRPr lang="en-US" sz="1800" dirty="0" smtClean="0">
              <a:latin typeface="+mj-lt"/>
            </a:endParaRPr>
          </a:p>
        </p:txBody>
      </p:sp>
      <p:sp>
        <p:nvSpPr>
          <p:cNvPr id="5" name="TextBox 4"/>
          <p:cNvSpPr txBox="1"/>
          <p:nvPr/>
        </p:nvSpPr>
        <p:spPr>
          <a:xfrm>
            <a:off x="685800" y="2514600"/>
            <a:ext cx="7467600" cy="3293209"/>
          </a:xfrm>
          <a:prstGeom prst="rect">
            <a:avLst/>
          </a:prstGeom>
          <a:noFill/>
        </p:spPr>
        <p:txBody>
          <a:bodyPr wrap="square" rtlCol="0">
            <a:spAutoFit/>
          </a:bodyPr>
          <a:lstStyle/>
          <a:p>
            <a:r>
              <a:rPr lang="en-US" sz="1600" dirty="0" smtClean="0">
                <a:latin typeface="+mj-lt"/>
              </a:rPr>
              <a:t>Sometimes, genetic testing results of one individual may lead one to draw certain conclusions about the results for another individual. There can be significant coercion concerning participation in a study and sharing of testing results in an extended family. Investigators and reviewers of the protocol need to be aware and have a sensitivity to these issues. In addition, the complex and sometimes unpredictable relationships amongst family members makes it important to protect again disclosure of genetic information through legal proceeding. </a:t>
            </a:r>
          </a:p>
          <a:p>
            <a:endParaRPr lang="en-US" sz="1600" dirty="0">
              <a:latin typeface="+mj-lt"/>
            </a:endParaRPr>
          </a:p>
          <a:p>
            <a:r>
              <a:rPr lang="en-US" sz="1600" b="1" dirty="0">
                <a:latin typeface="+mj-lt"/>
              </a:rPr>
              <a:t>*</a:t>
            </a:r>
            <a:r>
              <a:rPr lang="en-US" sz="1600" b="1" dirty="0" smtClean="0">
                <a:latin typeface="+mj-lt"/>
              </a:rPr>
              <a:t>Certificates </a:t>
            </a:r>
            <a:r>
              <a:rPr lang="en-US" sz="1600" b="1" dirty="0">
                <a:latin typeface="+mj-lt"/>
              </a:rPr>
              <a:t>of </a:t>
            </a:r>
            <a:r>
              <a:rPr lang="en-US" sz="1600" b="1" dirty="0" smtClean="0">
                <a:latin typeface="+mj-lt"/>
              </a:rPr>
              <a:t>Confidentiality*</a:t>
            </a:r>
            <a:endParaRPr lang="en-US" sz="1600" b="1" dirty="0">
              <a:latin typeface="+mj-lt"/>
            </a:endParaRPr>
          </a:p>
          <a:p>
            <a:r>
              <a:rPr lang="en-US" sz="1600" dirty="0">
                <a:latin typeface="+mj-lt"/>
              </a:rPr>
              <a:t>For studies in which identifiable, sensitive information is being accessed (HIV status, history of alcoholism, mental illness, </a:t>
            </a:r>
            <a:r>
              <a:rPr lang="en-US" sz="1600" dirty="0" smtClean="0">
                <a:latin typeface="+mj-lt"/>
              </a:rPr>
              <a:t>etc.), </a:t>
            </a:r>
            <a:r>
              <a:rPr lang="en-US" sz="1600" dirty="0">
                <a:latin typeface="+mj-lt"/>
              </a:rPr>
              <a:t>the investigator may obtain protection from subpoena of his/her records by receiving a study specific Certificate of Confidentiality from the NIH. </a:t>
            </a:r>
            <a:endParaRPr lang="en-US" sz="1200" dirty="0">
              <a:latin typeface="+mj-lt"/>
            </a:endParaRPr>
          </a:p>
        </p:txBody>
      </p:sp>
    </p:spTree>
    <p:extLst>
      <p:ext uri="{BB962C8B-B14F-4D97-AF65-F5344CB8AC3E}">
        <p14:creationId xmlns:p14="http://schemas.microsoft.com/office/powerpoint/2010/main" val="3503645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40" y="1272895"/>
            <a:ext cx="6273565" cy="352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38930" y="304800"/>
            <a:ext cx="8686800" cy="707886"/>
          </a:xfrm>
          <a:prstGeom prst="rect">
            <a:avLst/>
          </a:prstGeom>
        </p:spPr>
        <p:txBody>
          <a:bodyPr wrap="square">
            <a:spAutoFit/>
          </a:bodyPr>
          <a:lstStyle/>
          <a:p>
            <a:r>
              <a:rPr lang="en-US" sz="4000" b="1" dirty="0">
                <a:solidFill>
                  <a:prstClr val="black"/>
                </a:solidFill>
                <a:latin typeface="Cambria"/>
                <a:ea typeface="+mj-ea"/>
                <a:cs typeface="+mj-cs"/>
              </a:rPr>
              <a:t>Federal Regulations </a:t>
            </a:r>
            <a:r>
              <a:rPr lang="en-US" sz="4000" b="1" dirty="0" smtClean="0">
                <a:solidFill>
                  <a:prstClr val="black"/>
                </a:solidFill>
                <a:latin typeface="Cambria"/>
                <a:ea typeface="+mj-ea"/>
                <a:cs typeface="+mj-cs"/>
              </a:rPr>
              <a:t>of Genetic Tests</a:t>
            </a:r>
            <a:endParaRPr lang="en-US" sz="2400" dirty="0"/>
          </a:p>
        </p:txBody>
      </p:sp>
      <p:sp>
        <p:nvSpPr>
          <p:cNvPr id="7" name="TextBox 6"/>
          <p:cNvSpPr txBox="1"/>
          <p:nvPr/>
        </p:nvSpPr>
        <p:spPr>
          <a:xfrm>
            <a:off x="533400" y="1032390"/>
            <a:ext cx="8001000" cy="584775"/>
          </a:xfrm>
          <a:prstGeom prst="rect">
            <a:avLst/>
          </a:prstGeom>
          <a:noFill/>
        </p:spPr>
        <p:txBody>
          <a:bodyPr wrap="square" rtlCol="0">
            <a:spAutoFit/>
          </a:bodyPr>
          <a:lstStyle/>
          <a:p>
            <a:pPr lvl="0" algn="ctr" eaLnBrk="0" fontAlgn="base" hangingPunct="0">
              <a:spcBef>
                <a:spcPct val="0"/>
              </a:spcBef>
              <a:spcAft>
                <a:spcPct val="0"/>
              </a:spcAft>
            </a:pPr>
            <a:r>
              <a:rPr lang="en-US" altLang="en-US" sz="1600" b="1" dirty="0" smtClean="0">
                <a:latin typeface="+mj-lt"/>
                <a:cs typeface="Arial" charset="0"/>
              </a:rPr>
              <a:t>Three </a:t>
            </a:r>
            <a:r>
              <a:rPr lang="en-US" altLang="en-US" sz="1600" b="1" dirty="0">
                <a:latin typeface="+mj-lt"/>
                <a:cs typeface="Arial" charset="0"/>
              </a:rPr>
              <a:t>federal agencies play a role in the regulation of genetic tests: </a:t>
            </a:r>
            <a:r>
              <a:rPr lang="en-US" altLang="en-US" sz="1600" b="1" dirty="0" smtClean="0">
                <a:latin typeface="+mj-lt"/>
                <a:cs typeface="Arial" charset="0"/>
              </a:rPr>
              <a:t>                                     CMS</a:t>
            </a:r>
            <a:r>
              <a:rPr lang="en-US" altLang="en-US" sz="1600" b="1" dirty="0">
                <a:latin typeface="+mj-lt"/>
                <a:cs typeface="Arial" charset="0"/>
              </a:rPr>
              <a:t>, FDA, and the Federal Trade Commission (FTC).</a:t>
            </a:r>
            <a:endParaRPr lang="en-US" sz="4400" dirty="0">
              <a:latin typeface="+mj-lt"/>
            </a:endParaRPr>
          </a:p>
        </p:txBody>
      </p:sp>
      <p:sp>
        <p:nvSpPr>
          <p:cNvPr id="20" name="Content Placeholder 2"/>
          <p:cNvSpPr>
            <a:spLocks noGrp="1"/>
          </p:cNvSpPr>
          <p:nvPr>
            <p:ph idx="1"/>
          </p:nvPr>
        </p:nvSpPr>
        <p:spPr>
          <a:xfrm>
            <a:off x="838200" y="4648200"/>
            <a:ext cx="7620000" cy="1447800"/>
          </a:xfrm>
        </p:spPr>
        <p:txBody>
          <a:bodyPr>
            <a:normAutofit/>
          </a:bodyPr>
          <a:lstStyle/>
          <a:p>
            <a:pPr marL="0" indent="0">
              <a:buNone/>
            </a:pPr>
            <a:r>
              <a:rPr lang="en-US" sz="1400" b="1" dirty="0" smtClean="0">
                <a:latin typeface="+mj-lt"/>
                <a:ea typeface="Cambria Math" panose="02040503050406030204" pitchFamily="18" charset="0"/>
              </a:rPr>
              <a:t>Genetic </a:t>
            </a:r>
            <a:r>
              <a:rPr lang="en-US" sz="1400" b="1" dirty="0">
                <a:latin typeface="+mj-lt"/>
                <a:ea typeface="Cambria Math" panose="02040503050406030204" pitchFamily="18" charset="0"/>
              </a:rPr>
              <a:t>Information Nondiscrimination </a:t>
            </a:r>
            <a:r>
              <a:rPr lang="en-US" sz="1400" b="1" dirty="0" smtClean="0">
                <a:latin typeface="+mj-lt"/>
                <a:ea typeface="Cambria Math" panose="02040503050406030204" pitchFamily="18" charset="0"/>
              </a:rPr>
              <a:t>Act (GINA), which became law in 2008. The Final Rule, effective 2013, provided implementation of GINA.</a:t>
            </a:r>
            <a:r>
              <a:rPr lang="en-US" sz="1400" b="1" dirty="0">
                <a:latin typeface="+mj-lt"/>
                <a:ea typeface="Cambria Math" panose="02040503050406030204" pitchFamily="18" charset="0"/>
              </a:rPr>
              <a:t> </a:t>
            </a:r>
            <a:endParaRPr lang="en-US" sz="1400" b="1" dirty="0" smtClean="0">
              <a:latin typeface="+mj-lt"/>
              <a:ea typeface="Cambria Math" panose="02040503050406030204" pitchFamily="18" charset="0"/>
            </a:endParaRPr>
          </a:p>
          <a:p>
            <a:pPr lvl="1"/>
            <a:r>
              <a:rPr lang="en-US" sz="1200" dirty="0" smtClean="0">
                <a:latin typeface="+mj-lt"/>
                <a:ea typeface="Cambria Math" panose="02040503050406030204" pitchFamily="18" charset="0"/>
              </a:rPr>
              <a:t> DHHS </a:t>
            </a:r>
            <a:r>
              <a:rPr lang="en-US" sz="1200" dirty="0">
                <a:latin typeface="+mj-lt"/>
                <a:ea typeface="Cambria Math" panose="02040503050406030204" pitchFamily="18" charset="0"/>
              </a:rPr>
              <a:t>includes “genetic information”  as a type of health information subject to HIPAA rules, provides national protections against discrimination for health insurance and employment purposes based on genetic test results.  Some states offer additional protections for health care consumers that undergo genetic testing. </a:t>
            </a:r>
            <a:endParaRPr lang="en-US" sz="1200" dirty="0" smtClean="0">
              <a:latin typeface="Cambria Math" panose="02040503050406030204" pitchFamily="18" charset="0"/>
              <a:ea typeface="Cambria Math" panose="02040503050406030204" pitchFamily="18" charset="0"/>
            </a:endParaRPr>
          </a:p>
          <a:p>
            <a:pPr marL="457200" lvl="1" indent="0">
              <a:buNone/>
            </a:pPr>
            <a:endParaRPr lang="en-US" sz="1200" dirty="0" smtClean="0">
              <a:latin typeface="+mj-lt"/>
            </a:endParaRPr>
          </a:p>
          <a:p>
            <a:endParaRPr lang="en-US" sz="1600" dirty="0">
              <a:latin typeface="+mj-lt"/>
            </a:endParaRPr>
          </a:p>
          <a:p>
            <a:pPr lvl="1"/>
            <a:endParaRPr lang="en-US" sz="1200" dirty="0" smtClean="0">
              <a:latin typeface="+mj-lt"/>
            </a:endParaRPr>
          </a:p>
        </p:txBody>
      </p:sp>
      <p:sp>
        <p:nvSpPr>
          <p:cNvPr id="31" name="Rectangle 30"/>
          <p:cNvSpPr/>
          <p:nvPr/>
        </p:nvSpPr>
        <p:spPr>
          <a:xfrm>
            <a:off x="3733801" y="4306507"/>
            <a:ext cx="3962400" cy="507831"/>
          </a:xfrm>
          <a:prstGeom prst="rect">
            <a:avLst/>
          </a:prstGeom>
        </p:spPr>
        <p:txBody>
          <a:bodyPr wrap="square">
            <a:spAutoFit/>
          </a:bodyPr>
          <a:lstStyle/>
          <a:p>
            <a:r>
              <a:rPr lang="en-US" sz="900" dirty="0">
                <a:hlinkClick r:id="rId4"/>
              </a:rPr>
              <a:t>https://www.genome.gov/10002335/regulation-of-genetic-tests</a:t>
            </a:r>
            <a:r>
              <a:rPr lang="en-US" sz="900" dirty="0" smtClean="0">
                <a:hlinkClick r:id="rId4"/>
              </a:rPr>
              <a:t>/</a:t>
            </a:r>
            <a:endParaRPr lang="en-US" sz="900" dirty="0" smtClean="0"/>
          </a:p>
          <a:p>
            <a:endParaRPr lang="en-US" dirty="0"/>
          </a:p>
        </p:txBody>
      </p:sp>
    </p:spTree>
    <p:extLst>
      <p:ext uri="{BB962C8B-B14F-4D97-AF65-F5344CB8AC3E}">
        <p14:creationId xmlns:p14="http://schemas.microsoft.com/office/powerpoint/2010/main" val="3069320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21725</TotalTime>
  <Words>2718</Words>
  <Application>Microsoft Office PowerPoint</Application>
  <PresentationFormat>On-screen Show (4:3)</PresentationFormat>
  <Paragraphs>163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Genetic Research</vt:lpstr>
      <vt:lpstr>Objectives</vt:lpstr>
      <vt:lpstr>Definition(s)</vt:lpstr>
      <vt:lpstr>Genetic Tests Available</vt:lpstr>
      <vt:lpstr>PowerPoint Presentation</vt:lpstr>
      <vt:lpstr>PowerPoint Presentation</vt:lpstr>
      <vt:lpstr>PowerPoint Presentation</vt:lpstr>
      <vt:lpstr>PowerPoint Presentation</vt:lpstr>
      <vt:lpstr>Federal Regulations of Genetic Tests</vt:lpstr>
      <vt:lpstr>Genetic Testing: CMS</vt:lpstr>
      <vt:lpstr>Genetic Testing : FDA</vt:lpstr>
      <vt:lpstr>Genetic Testing Federal Trade Commission Act (FTCA)</vt:lpstr>
      <vt:lpstr>Genetic Testing: NIH</vt:lpstr>
      <vt:lpstr>Genetic Protocol</vt:lpstr>
      <vt:lpstr>Any Questions?</vt:lpstr>
      <vt:lpstr>Resources</vt:lpstr>
    </vt:vector>
  </TitlesOfParts>
  <Company>University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Hummel</dc:creator>
  <cp:lastModifiedBy>Tiffany Mince</cp:lastModifiedBy>
  <cp:revision>85</cp:revision>
  <cp:lastPrinted>2016-05-31T13:25:06Z</cp:lastPrinted>
  <dcterms:created xsi:type="dcterms:W3CDTF">2015-04-23T20:41:51Z</dcterms:created>
  <dcterms:modified xsi:type="dcterms:W3CDTF">2016-12-16T15:25:14Z</dcterms:modified>
</cp:coreProperties>
</file>